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308" r:id="rId3"/>
    <p:sldId id="278" r:id="rId4"/>
    <p:sldId id="309" r:id="rId5"/>
    <p:sldId id="310" r:id="rId6"/>
    <p:sldId id="292" r:id="rId7"/>
    <p:sldId id="311" r:id="rId8"/>
    <p:sldId id="314" r:id="rId9"/>
    <p:sldId id="316" r:id="rId10"/>
    <p:sldId id="331" r:id="rId11"/>
    <p:sldId id="313" r:id="rId12"/>
    <p:sldId id="329" r:id="rId13"/>
    <p:sldId id="332" r:id="rId14"/>
    <p:sldId id="319" r:id="rId15"/>
    <p:sldId id="318" r:id="rId16"/>
    <p:sldId id="321" r:id="rId17"/>
    <p:sldId id="322" r:id="rId18"/>
    <p:sldId id="304" r:id="rId19"/>
    <p:sldId id="330" r:id="rId20"/>
    <p:sldId id="32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anne Schwartz" initials="" lastIdx="13" clrIdx="0"/>
</p:cmAuthorLst>
</file>

<file path=ppt/presProps.xml><?xml version="1.0" encoding="utf-8"?>
<p:presentationPr xmlns:a="http://schemas.openxmlformats.org/drawingml/2006/main" xmlns:r="http://schemas.openxmlformats.org/officeDocument/2006/relationships" xmlns:p="http://schemas.openxmlformats.org/presentationml/2006/main">
  <p:prnPr clrMode="bw"/>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FC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059" autoAdjust="0"/>
    <p:restoredTop sz="77558" autoAdjust="0"/>
  </p:normalViewPr>
  <p:slideViewPr>
    <p:cSldViewPr snapToGrid="0" snapToObjects="1">
      <p:cViewPr varScale="1">
        <p:scale>
          <a:sx n="58" d="100"/>
          <a:sy n="58" d="100"/>
        </p:scale>
        <p:origin x="1278" y="60"/>
      </p:cViewPr>
      <p:guideLst>
        <p:guide orient="horz" pos="2160"/>
        <p:guide pos="2880"/>
      </p:guideLst>
    </p:cSldViewPr>
  </p:slideViewPr>
  <p:outlineViewPr>
    <p:cViewPr>
      <p:scale>
        <a:sx n="33" d="100"/>
        <a:sy n="33" d="100"/>
      </p:scale>
      <p:origin x="0" y="-7962"/>
    </p:cViewPr>
  </p:outlineViewPr>
  <p:notesTextViewPr>
    <p:cViewPr>
      <p:scale>
        <a:sx n="150" d="100"/>
        <a:sy n="150" d="100"/>
      </p:scale>
      <p:origin x="0" y="0"/>
    </p:cViewPr>
  </p:notesTextViewPr>
  <p:sorterViewPr>
    <p:cViewPr>
      <p:scale>
        <a:sx n="100" d="100"/>
        <a:sy n="100" d="100"/>
      </p:scale>
      <p:origin x="0" y="0"/>
    </p:cViewPr>
  </p:sorterViewPr>
  <p:notesViewPr>
    <p:cSldViewPr snapToGrid="0" snapToObjects="1">
      <p:cViewPr varScale="1">
        <p:scale>
          <a:sx n="57" d="100"/>
          <a:sy n="57"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9CB4C5-E6B9-304F-BD08-D272CB1786B8}" type="datetimeFigureOut">
              <a:rPr lang="en-US" smtClean="0"/>
              <a:pPr/>
              <a:t>7/9/2015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8CA0C3-A17F-2141-8C21-6FC11F340172}" type="slidenum">
              <a:rPr lang="en-US" smtClean="0"/>
              <a:pPr/>
              <a:t>‹#›</a:t>
            </a:fld>
            <a:endParaRPr lang="en-US" dirty="0"/>
          </a:p>
        </p:txBody>
      </p:sp>
    </p:spTree>
    <p:extLst>
      <p:ext uri="{BB962C8B-B14F-4D97-AF65-F5344CB8AC3E}">
        <p14:creationId xmlns:p14="http://schemas.microsoft.com/office/powerpoint/2010/main" val="123192558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smtClean="0">
                <a:solidFill>
                  <a:schemeClr val="tx1"/>
                </a:solidFill>
                <a:latin typeface="+mn-lt"/>
                <a:ea typeface="+mn-ea"/>
                <a:cs typeface="+mn-cs"/>
              </a:rPr>
              <a:t>Common Cause New Mexico is dedicated to restoring the core values of American democracy, reinventing an open, honest and accountable government that serves the public interest, and empowering ordinary people to make their voices heard in the political process.</a:t>
            </a:r>
            <a:endParaRPr lang="en-US" dirty="0"/>
          </a:p>
        </p:txBody>
      </p:sp>
      <p:sp>
        <p:nvSpPr>
          <p:cNvPr id="4" name="Slide Number Placeholder 3"/>
          <p:cNvSpPr>
            <a:spLocks noGrp="1"/>
          </p:cNvSpPr>
          <p:nvPr>
            <p:ph type="sldNum" sz="quarter" idx="10"/>
          </p:nvPr>
        </p:nvSpPr>
        <p:spPr/>
        <p:txBody>
          <a:bodyPr/>
          <a:lstStyle/>
          <a:p>
            <a:fld id="{3E8CA0C3-A17F-2141-8C21-6FC11F340172}" type="slidenum">
              <a:rPr lang="en-US" smtClean="0"/>
              <a:pPr/>
              <a:t>1</a:t>
            </a:fld>
            <a:endParaRPr lang="en-US" dirty="0"/>
          </a:p>
        </p:txBody>
      </p:sp>
    </p:spTree>
    <p:extLst>
      <p:ext uri="{BB962C8B-B14F-4D97-AF65-F5344CB8AC3E}">
        <p14:creationId xmlns:p14="http://schemas.microsoft.com/office/powerpoint/2010/main" val="1852434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8CA0C3-A17F-2141-8C21-6FC11F340172}" type="slidenum">
              <a:rPr lang="en-US" smtClean="0"/>
              <a:pPr/>
              <a:t>2</a:t>
            </a:fld>
            <a:endParaRPr lang="en-US" dirty="0"/>
          </a:p>
        </p:txBody>
      </p:sp>
    </p:spTree>
    <p:extLst>
      <p:ext uri="{BB962C8B-B14F-4D97-AF65-F5344CB8AC3E}">
        <p14:creationId xmlns:p14="http://schemas.microsoft.com/office/powerpoint/2010/main" val="3738303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Recent activity:</a:t>
            </a:r>
          </a:p>
          <a:p>
            <a:r>
              <a:rPr lang="en-US" dirty="0" smtClean="0"/>
              <a:t> - Six month in-depth review of history and players.</a:t>
            </a:r>
          </a:p>
          <a:p>
            <a:r>
              <a:rPr lang="en-US" dirty="0" smtClean="0"/>
              <a:t> - Interviews with more than 70 in-state leaders.</a:t>
            </a:r>
          </a:p>
          <a:p>
            <a:endParaRPr lang="en-US" dirty="0"/>
          </a:p>
        </p:txBody>
      </p:sp>
      <p:sp>
        <p:nvSpPr>
          <p:cNvPr id="4" name="Slide Number Placeholder 3"/>
          <p:cNvSpPr>
            <a:spLocks noGrp="1"/>
          </p:cNvSpPr>
          <p:nvPr>
            <p:ph type="sldNum" sz="quarter" idx="10"/>
          </p:nvPr>
        </p:nvSpPr>
        <p:spPr/>
        <p:txBody>
          <a:bodyPr/>
          <a:lstStyle/>
          <a:p>
            <a:fld id="{3E8CA0C3-A17F-2141-8C21-6FC11F340172}" type="slidenum">
              <a:rPr lang="en-US" smtClean="0"/>
              <a:pPr/>
              <a:t>3</a:t>
            </a:fld>
            <a:endParaRPr lang="en-US" dirty="0"/>
          </a:p>
        </p:txBody>
      </p:sp>
    </p:spTree>
    <p:extLst>
      <p:ext uri="{BB962C8B-B14F-4D97-AF65-F5344CB8AC3E}">
        <p14:creationId xmlns:p14="http://schemas.microsoft.com/office/powerpoint/2010/main" val="1522363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8CA0C3-A17F-2141-8C21-6FC11F340172}" type="slidenum">
              <a:rPr lang="en-US" smtClean="0"/>
              <a:pPr/>
              <a:t>4</a:t>
            </a:fld>
            <a:endParaRPr lang="en-US" dirty="0"/>
          </a:p>
        </p:txBody>
      </p:sp>
    </p:spTree>
    <p:extLst>
      <p:ext uri="{BB962C8B-B14F-4D97-AF65-F5344CB8AC3E}">
        <p14:creationId xmlns:p14="http://schemas.microsoft.com/office/powerpoint/2010/main" val="346248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learned from the Albuquerque and Santa Fe experience.  Block grant model reduces the role of the candidate to raise his/her funds.  It is vulnerable to the Arizona Free Enterprise decision.</a:t>
            </a:r>
            <a:endParaRPr lang="en-US" dirty="0"/>
          </a:p>
        </p:txBody>
      </p:sp>
      <p:sp>
        <p:nvSpPr>
          <p:cNvPr id="4" name="Slide Number Placeholder 3"/>
          <p:cNvSpPr>
            <a:spLocks noGrp="1"/>
          </p:cNvSpPr>
          <p:nvPr>
            <p:ph type="sldNum" sz="quarter" idx="10"/>
          </p:nvPr>
        </p:nvSpPr>
        <p:spPr/>
        <p:txBody>
          <a:bodyPr/>
          <a:lstStyle/>
          <a:p>
            <a:fld id="{3E8CA0C3-A17F-2141-8C21-6FC11F340172}" type="slidenum">
              <a:rPr lang="en-US" smtClean="0"/>
              <a:pPr/>
              <a:t>5</a:t>
            </a:fld>
            <a:endParaRPr lang="en-US" dirty="0"/>
          </a:p>
        </p:txBody>
      </p:sp>
    </p:spTree>
    <p:extLst>
      <p:ext uri="{BB962C8B-B14F-4D97-AF65-F5344CB8AC3E}">
        <p14:creationId xmlns:p14="http://schemas.microsoft.com/office/powerpoint/2010/main" val="2279469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8CA0C3-A17F-2141-8C21-6FC11F340172}" type="slidenum">
              <a:rPr lang="en-US" smtClean="0"/>
              <a:pPr/>
              <a:t>6</a:t>
            </a:fld>
            <a:endParaRPr lang="en-US" dirty="0"/>
          </a:p>
        </p:txBody>
      </p:sp>
    </p:spTree>
    <p:extLst>
      <p:ext uri="{BB962C8B-B14F-4D97-AF65-F5344CB8AC3E}">
        <p14:creationId xmlns:p14="http://schemas.microsoft.com/office/powerpoint/2010/main" val="1671586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8CA0C3-A17F-2141-8C21-6FC11F340172}" type="slidenum">
              <a:rPr lang="en-US" smtClean="0"/>
              <a:pPr/>
              <a:t>7</a:t>
            </a:fld>
            <a:endParaRPr lang="en-US" dirty="0"/>
          </a:p>
        </p:txBody>
      </p:sp>
    </p:spTree>
    <p:extLst>
      <p:ext uri="{BB962C8B-B14F-4D97-AF65-F5344CB8AC3E}">
        <p14:creationId xmlns:p14="http://schemas.microsoft.com/office/powerpoint/2010/main" val="96449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The total contributions solicited by a candidate that will be subject to public match will be capped.  Additional</a:t>
            </a:r>
            <a:r>
              <a:rPr lang="en-US" baseline="0" dirty="0" smtClean="0"/>
              <a:t> contributions still subject to the individual contribution limit.</a:t>
            </a:r>
            <a:endParaRPr lang="en-US" dirty="0" smtClean="0"/>
          </a:p>
          <a:p>
            <a:pPr lvl="0"/>
            <a:r>
              <a:rPr lang="en-US" dirty="0" smtClean="0"/>
              <a:t>The </a:t>
            </a:r>
            <a:r>
              <a:rPr lang="en-US" dirty="0"/>
              <a:t>average campaign expenditure by winning Council candidates was $8,847 in the last four year cycle.</a:t>
            </a:r>
          </a:p>
          <a:p>
            <a:pPr lvl="0"/>
            <a:r>
              <a:rPr lang="en-US" dirty="0"/>
              <a:t>The range of spending by winning Council candidates in the last four year cycle was $2,112 to $18,908.</a:t>
            </a:r>
          </a:p>
          <a:p>
            <a:pPr lvl="0"/>
            <a:r>
              <a:rPr lang="en-US" dirty="0"/>
              <a:t> Trend toward higher campaign costs and participation by PACs and IE’s</a:t>
            </a:r>
          </a:p>
          <a:p>
            <a:endParaRPr lang="en-US" dirty="0"/>
          </a:p>
        </p:txBody>
      </p:sp>
      <p:sp>
        <p:nvSpPr>
          <p:cNvPr id="4" name="Slide Number Placeholder 3"/>
          <p:cNvSpPr>
            <a:spLocks noGrp="1"/>
          </p:cNvSpPr>
          <p:nvPr>
            <p:ph type="sldNum" sz="quarter" idx="10"/>
          </p:nvPr>
        </p:nvSpPr>
        <p:spPr/>
        <p:txBody>
          <a:bodyPr/>
          <a:lstStyle/>
          <a:p>
            <a:fld id="{3E8CA0C3-A17F-2141-8C21-6FC11F340172}" type="slidenum">
              <a:rPr lang="en-US" smtClean="0"/>
              <a:pPr/>
              <a:t>8</a:t>
            </a:fld>
            <a:endParaRPr lang="en-US" dirty="0"/>
          </a:p>
        </p:txBody>
      </p:sp>
    </p:spTree>
    <p:extLst>
      <p:ext uri="{BB962C8B-B14F-4D97-AF65-F5344CB8AC3E}">
        <p14:creationId xmlns:p14="http://schemas.microsoft.com/office/powerpoint/2010/main" val="1617479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latin typeface="Calibri" panose="020F0502020204030204" pitchFamily="34" charset="0"/>
                <a:ea typeface="Calibri" panose="020F0502020204030204" pitchFamily="34" charset="0"/>
                <a:cs typeface="Times New Roman" panose="02020603050405020304" pitchFamily="18" charset="0"/>
              </a:rPr>
              <a:t>The smaller the amount the more contributions a candidate would have to solicit which increases voter contact and increases candidate time raising money. </a:t>
            </a:r>
          </a:p>
          <a:p>
            <a:pPr lvl="0"/>
            <a:r>
              <a:rPr lang="en-US" dirty="0"/>
              <a:t>The smaller the amount the more contributions a candidate would have to solicit which increases voter contact and increases candidate time raising money.  A larger contribution limit would have the reverse effect of less voter contact and decreased candidate time raising money.  </a:t>
            </a:r>
          </a:p>
          <a:p>
            <a:pPr lvl="0"/>
            <a:r>
              <a:rPr lang="en-US" dirty="0"/>
              <a:t>Note that this decision point will not have much impact on the financial liability of the City but is rather a choice about what is considered a “small donation</a:t>
            </a:r>
            <a:r>
              <a:rPr lang="en-US" dirty="0" smtClean="0"/>
              <a:t>”.</a:t>
            </a:r>
          </a:p>
          <a:p>
            <a:pPr lvl="0"/>
            <a:r>
              <a:rPr lang="en-US" dirty="0" smtClean="0"/>
              <a:t>Las Cruces judge contests</a:t>
            </a:r>
            <a:r>
              <a:rPr lang="en-US" baseline="0" dirty="0" smtClean="0"/>
              <a:t> have been self funded by candidates.  Best to use a block grant and have judges soliciting only the qualifying amounts.</a:t>
            </a:r>
            <a:endParaRPr lang="en-US" dirty="0"/>
          </a:p>
          <a:p>
            <a:endParaRPr lang="en-US" dirty="0"/>
          </a:p>
        </p:txBody>
      </p:sp>
      <p:sp>
        <p:nvSpPr>
          <p:cNvPr id="4" name="Slide Number Placeholder 3"/>
          <p:cNvSpPr>
            <a:spLocks noGrp="1"/>
          </p:cNvSpPr>
          <p:nvPr>
            <p:ph type="sldNum" sz="quarter" idx="10"/>
          </p:nvPr>
        </p:nvSpPr>
        <p:spPr/>
        <p:txBody>
          <a:bodyPr/>
          <a:lstStyle/>
          <a:p>
            <a:fld id="{3E8CA0C3-A17F-2141-8C21-6FC11F340172}" type="slidenum">
              <a:rPr lang="en-US" smtClean="0"/>
              <a:pPr/>
              <a:t>9</a:t>
            </a:fld>
            <a:endParaRPr lang="en-US" dirty="0"/>
          </a:p>
        </p:txBody>
      </p:sp>
    </p:spTree>
    <p:extLst>
      <p:ext uri="{BB962C8B-B14F-4D97-AF65-F5344CB8AC3E}">
        <p14:creationId xmlns:p14="http://schemas.microsoft.com/office/powerpoint/2010/main" val="31889716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None/>
            </a:pPr>
            <a:r>
              <a:rPr lang="en-US" sz="1050" dirty="0" smtClean="0">
                <a:latin typeface="Calibri" panose="020F0502020204030204" pitchFamily="34" charset="0"/>
                <a:ea typeface="Calibri" panose="020F0502020204030204" pitchFamily="34" charset="0"/>
                <a:cs typeface="Times New Roman" panose="02020603050405020304" pitchFamily="18" charset="0"/>
              </a:rPr>
              <a:t>Tradeoff:  The smaller the</a:t>
            </a:r>
            <a:r>
              <a:rPr lang="en-US" sz="1050" baseline="0" dirty="0" smtClean="0">
                <a:latin typeface="Calibri" panose="020F0502020204030204" pitchFamily="34" charset="0"/>
                <a:ea typeface="Calibri" panose="020F0502020204030204" pitchFamily="34" charset="0"/>
                <a:cs typeface="Times New Roman" panose="02020603050405020304" pitchFamily="18" charset="0"/>
              </a:rPr>
              <a:t> ration</a:t>
            </a:r>
            <a:r>
              <a:rPr lang="en-US" sz="1050" dirty="0" smtClean="0">
                <a:latin typeface="Calibri" panose="020F0502020204030204" pitchFamily="34" charset="0"/>
                <a:ea typeface="Calibri" panose="020F0502020204030204" pitchFamily="34" charset="0"/>
                <a:cs typeface="Times New Roman" panose="02020603050405020304" pitchFamily="18" charset="0"/>
              </a:rPr>
              <a:t> the more contributions a candidate would have to solicit which increases voter contact and increases candidate time raising money. </a:t>
            </a:r>
          </a:p>
          <a:p>
            <a:pPr marL="342900" marR="0" lvl="0" indent="-342900">
              <a:spcBef>
                <a:spcPts val="0"/>
              </a:spcBef>
              <a:spcAft>
                <a:spcPts val="0"/>
              </a:spcAft>
              <a:buFont typeface="Symbol" panose="05050102010706020507" pitchFamily="18" charset="2"/>
              <a:buChar char=""/>
            </a:pP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dirty="0" smtClean="0">
                <a:latin typeface="Calibri" panose="020F0502020204030204" pitchFamily="34" charset="0"/>
                <a:ea typeface="Calibri" panose="020F0502020204030204" pitchFamily="34" charset="0"/>
                <a:cs typeface="Times New Roman" panose="02020603050405020304" pitchFamily="18" charset="0"/>
              </a:rPr>
              <a:t>Tucson uses 1:1 match which is considered a partial match system</a:t>
            </a:r>
          </a:p>
          <a:p>
            <a:pPr marL="342900" marR="0" lvl="0" indent="-342900">
              <a:spcBef>
                <a:spcPts val="0"/>
              </a:spcBef>
              <a:spcAft>
                <a:spcPts val="0"/>
              </a:spcAft>
              <a:buFont typeface="Symbol" panose="05050102010706020507" pitchFamily="18" charset="2"/>
              <a:buChar char=""/>
            </a:pPr>
            <a:r>
              <a:rPr lang="en-US" dirty="0" smtClean="0">
                <a:latin typeface="Calibri" panose="020F0502020204030204" pitchFamily="34" charset="0"/>
                <a:ea typeface="Calibri" panose="020F0502020204030204" pitchFamily="34" charset="0"/>
                <a:cs typeface="Times New Roman" panose="02020603050405020304" pitchFamily="18" charset="0"/>
              </a:rPr>
              <a:t>San Francisco</a:t>
            </a:r>
            <a:r>
              <a:rPr lang="en-US" baseline="0" dirty="0" smtClean="0">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r>
              <a:rPr lang="en-US" baseline="0" dirty="0" smtClean="0">
                <a:latin typeface="Calibri" panose="020F0502020204030204" pitchFamily="34" charset="0"/>
                <a:ea typeface="Calibri" panose="020F0502020204030204" pitchFamily="34" charset="0"/>
                <a:cs typeface="Times New Roman" panose="02020603050405020304" pitchFamily="18" charset="0"/>
              </a:rPr>
              <a:t>Montgomery County, MD</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3E8CA0C3-A17F-2141-8C21-6FC11F340172}" type="slidenum">
              <a:rPr lang="en-US" smtClean="0"/>
              <a:pPr/>
              <a:t>10</a:t>
            </a:fld>
            <a:endParaRPr lang="en-US" dirty="0"/>
          </a:p>
        </p:txBody>
      </p:sp>
    </p:spTree>
    <p:extLst>
      <p:ext uri="{BB962C8B-B14F-4D97-AF65-F5344CB8AC3E}">
        <p14:creationId xmlns:p14="http://schemas.microsoft.com/office/powerpoint/2010/main" val="27811568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smtClean="0">
                <a:solidFill>
                  <a:schemeClr val="tx1"/>
                </a:solidFill>
                <a:effectLst/>
                <a:latin typeface="+mn-lt"/>
                <a:ea typeface="+mn-ea"/>
                <a:cs typeface="+mn-cs"/>
              </a:rPr>
              <a:t>Overall cap set on the Fair Election Fund</a:t>
            </a:r>
          </a:p>
          <a:p>
            <a:pPr lvl="0"/>
            <a:r>
              <a:rPr lang="en-US" sz="1200" kern="1200" dirty="0" smtClean="0">
                <a:solidFill>
                  <a:schemeClr val="tx1"/>
                </a:solidFill>
                <a:effectLst/>
                <a:latin typeface="+mn-lt"/>
                <a:ea typeface="+mn-ea"/>
                <a:cs typeface="+mn-cs"/>
              </a:rPr>
              <a:t>This cap may be used as a tool to limit City exposure for the total costs of its public campaign financing system</a:t>
            </a:r>
          </a:p>
          <a:p>
            <a:pPr lvl="0"/>
            <a:r>
              <a:rPr lang="en-US" sz="1200" kern="1200" dirty="0" smtClean="0">
                <a:solidFill>
                  <a:schemeClr val="tx1"/>
                </a:solidFill>
                <a:effectLst/>
                <a:latin typeface="+mn-lt"/>
                <a:ea typeface="+mn-ea"/>
                <a:cs typeface="+mn-cs"/>
              </a:rPr>
              <a:t>The important caution is not to set the cap too low and render the program ineffective because of lack of funding for participating candidates</a:t>
            </a:r>
          </a:p>
          <a:p>
            <a:pPr lvl="0"/>
            <a:r>
              <a:rPr lang="en-US" sz="1200" kern="1200" dirty="0" smtClean="0">
                <a:solidFill>
                  <a:schemeClr val="tx1"/>
                </a:solidFill>
                <a:effectLst/>
                <a:latin typeface="+mn-lt"/>
                <a:ea typeface="+mn-ea"/>
                <a:cs typeface="+mn-cs"/>
              </a:rPr>
              <a:t>In terms of program funding levels, I think it is best to assume full participation based on historic number of candidates plus a percentage (e.g., 20%).  We have not seen big jumps in the number of candidates elsewhere.  Then you can cap the fund at a certain amount, so that if your projections were high, surplus funds go back to general revenues.</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Unused public candidate match money is returned to the Fair Election Fund after the election.</a:t>
            </a:r>
          </a:p>
          <a:p>
            <a:endParaRPr lang="en-US" dirty="0"/>
          </a:p>
          <a:p>
            <a:r>
              <a:rPr lang="en-US" dirty="0"/>
              <a:t>Typically, cities use the general fund and unspent money given to candidates. </a:t>
            </a:r>
          </a:p>
          <a:p>
            <a:r>
              <a:rPr lang="en-US" dirty="0"/>
              <a:t>Albuquerque created the “Open and Ethical Fund” that requires 0.1 percent of one percent of the approved general fund go to the program.</a:t>
            </a:r>
          </a:p>
          <a:p>
            <a:r>
              <a:rPr lang="en-US" dirty="0"/>
              <a:t>Santa Fe deposits $150,000 in the fund every year.</a:t>
            </a:r>
          </a:p>
          <a:p>
            <a:pPr lvl="1"/>
            <a:r>
              <a:rPr lang="en-US" dirty="0"/>
              <a:t>Balance 119 days preceding each election must be $600k for mayor-council elections and $300k for judge-council elections</a:t>
            </a:r>
          </a:p>
          <a:p>
            <a:r>
              <a:rPr lang="en-US" dirty="0"/>
              <a:t>Tucson</a:t>
            </a:r>
          </a:p>
          <a:p>
            <a:endParaRPr lang="en-US"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The amount appropriated to the Fund establishes a limit on City Spending because payments to candidates would be reduced or eliminated if there is insufficient money to pay them.</a:t>
            </a:r>
          </a:p>
          <a:p>
            <a:endParaRPr lang="en-US" dirty="0"/>
          </a:p>
        </p:txBody>
      </p:sp>
      <p:sp>
        <p:nvSpPr>
          <p:cNvPr id="4" name="Slide Number Placeholder 3"/>
          <p:cNvSpPr>
            <a:spLocks noGrp="1"/>
          </p:cNvSpPr>
          <p:nvPr>
            <p:ph type="sldNum" sz="quarter" idx="10"/>
          </p:nvPr>
        </p:nvSpPr>
        <p:spPr/>
        <p:txBody>
          <a:bodyPr/>
          <a:lstStyle/>
          <a:p>
            <a:fld id="{3E8CA0C3-A17F-2141-8C21-6FC11F340172}" type="slidenum">
              <a:rPr lang="en-US" smtClean="0"/>
              <a:pPr/>
              <a:t>11</a:t>
            </a:fld>
            <a:endParaRPr lang="en-US" dirty="0"/>
          </a:p>
        </p:txBody>
      </p:sp>
    </p:spTree>
    <p:extLst>
      <p:ext uri="{BB962C8B-B14F-4D97-AF65-F5344CB8AC3E}">
        <p14:creationId xmlns:p14="http://schemas.microsoft.com/office/powerpoint/2010/main" val="2119301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68338"/>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8CA0C3-A17F-2141-8C21-6FC11F340172}" type="slidenum">
              <a:rPr lang="en-US" smtClean="0"/>
              <a:pPr/>
              <a:t>12</a:t>
            </a:fld>
            <a:endParaRPr lang="en-US" dirty="0"/>
          </a:p>
        </p:txBody>
      </p:sp>
    </p:spTree>
    <p:extLst>
      <p:ext uri="{BB962C8B-B14F-4D97-AF65-F5344CB8AC3E}">
        <p14:creationId xmlns:p14="http://schemas.microsoft.com/office/powerpoint/2010/main" val="16991679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Information a candidate may weigh in choosing whether to participate in public financing system.</a:t>
            </a:r>
            <a:endParaRPr lang="en-US" dirty="0"/>
          </a:p>
        </p:txBody>
      </p:sp>
      <p:sp>
        <p:nvSpPr>
          <p:cNvPr id="4" name="Slide Number Placeholder 3"/>
          <p:cNvSpPr>
            <a:spLocks noGrp="1"/>
          </p:cNvSpPr>
          <p:nvPr>
            <p:ph type="sldNum" sz="quarter" idx="10"/>
          </p:nvPr>
        </p:nvSpPr>
        <p:spPr/>
        <p:txBody>
          <a:bodyPr/>
          <a:lstStyle/>
          <a:p>
            <a:fld id="{3E8CA0C3-A17F-2141-8C21-6FC11F340172}" type="slidenum">
              <a:rPr lang="en-US" smtClean="0"/>
              <a:pPr/>
              <a:t>13</a:t>
            </a:fld>
            <a:endParaRPr lang="en-US" dirty="0"/>
          </a:p>
        </p:txBody>
      </p:sp>
    </p:spTree>
    <p:extLst>
      <p:ext uri="{BB962C8B-B14F-4D97-AF65-F5344CB8AC3E}">
        <p14:creationId xmlns:p14="http://schemas.microsoft.com/office/powerpoint/2010/main" val="3091130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Information a candidate may weigh in choosing whether to participate in public financing system.</a:t>
            </a:r>
            <a:endParaRPr lang="en-US" dirty="0"/>
          </a:p>
        </p:txBody>
      </p:sp>
      <p:sp>
        <p:nvSpPr>
          <p:cNvPr id="4" name="Slide Number Placeholder 3"/>
          <p:cNvSpPr>
            <a:spLocks noGrp="1"/>
          </p:cNvSpPr>
          <p:nvPr>
            <p:ph type="sldNum" sz="quarter" idx="10"/>
          </p:nvPr>
        </p:nvSpPr>
        <p:spPr/>
        <p:txBody>
          <a:bodyPr/>
          <a:lstStyle/>
          <a:p>
            <a:fld id="{3E8CA0C3-A17F-2141-8C21-6FC11F340172}" type="slidenum">
              <a:rPr lang="en-US" smtClean="0"/>
              <a:pPr/>
              <a:t>14</a:t>
            </a:fld>
            <a:endParaRPr lang="en-US" dirty="0"/>
          </a:p>
        </p:txBody>
      </p:sp>
    </p:spTree>
    <p:extLst>
      <p:ext uri="{BB962C8B-B14F-4D97-AF65-F5344CB8AC3E}">
        <p14:creationId xmlns:p14="http://schemas.microsoft.com/office/powerpoint/2010/main" val="34609805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8CA0C3-A17F-2141-8C21-6FC11F340172}" type="slidenum">
              <a:rPr lang="en-US" smtClean="0"/>
              <a:pPr/>
              <a:t>15</a:t>
            </a:fld>
            <a:endParaRPr lang="en-US" dirty="0"/>
          </a:p>
        </p:txBody>
      </p:sp>
    </p:spTree>
    <p:extLst>
      <p:ext uri="{BB962C8B-B14F-4D97-AF65-F5344CB8AC3E}">
        <p14:creationId xmlns:p14="http://schemas.microsoft.com/office/powerpoint/2010/main" val="844300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i="1" dirty="0" smtClean="0">
                <a:solidFill>
                  <a:srgbClr val="FF0000"/>
                </a:solidFill>
              </a:rPr>
              <a:t>Here is where you can pause and discuss trade offs, making it clear that what you’re pitching here is the concept, and the details would be determined based on staff recommendations, further work sessions, etc.</a:t>
            </a:r>
          </a:p>
          <a:p>
            <a:endParaRPr lang="en-US" dirty="0"/>
          </a:p>
        </p:txBody>
      </p:sp>
      <p:sp>
        <p:nvSpPr>
          <p:cNvPr id="4" name="Slide Number Placeholder 3"/>
          <p:cNvSpPr>
            <a:spLocks noGrp="1"/>
          </p:cNvSpPr>
          <p:nvPr>
            <p:ph type="sldNum" sz="quarter" idx="10"/>
          </p:nvPr>
        </p:nvSpPr>
        <p:spPr/>
        <p:txBody>
          <a:bodyPr/>
          <a:lstStyle/>
          <a:p>
            <a:fld id="{3E8CA0C3-A17F-2141-8C21-6FC11F340172}" type="slidenum">
              <a:rPr lang="en-US" smtClean="0"/>
              <a:pPr/>
              <a:t>16</a:t>
            </a:fld>
            <a:endParaRPr lang="en-US" dirty="0"/>
          </a:p>
        </p:txBody>
      </p:sp>
    </p:spTree>
    <p:extLst>
      <p:ext uri="{BB962C8B-B14F-4D97-AF65-F5344CB8AC3E}">
        <p14:creationId xmlns:p14="http://schemas.microsoft.com/office/powerpoint/2010/main" val="25658960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8CA0C3-A17F-2141-8C21-6FC11F340172}" type="slidenum">
              <a:rPr lang="en-US" smtClean="0"/>
              <a:pPr/>
              <a:t>17</a:t>
            </a:fld>
            <a:endParaRPr lang="en-US" dirty="0"/>
          </a:p>
        </p:txBody>
      </p:sp>
    </p:spTree>
    <p:extLst>
      <p:ext uri="{BB962C8B-B14F-4D97-AF65-F5344CB8AC3E}">
        <p14:creationId xmlns:p14="http://schemas.microsoft.com/office/powerpoint/2010/main" val="5794717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smtClean="0">
                <a:solidFill>
                  <a:schemeClr val="tx1"/>
                </a:solidFill>
                <a:latin typeface="+mn-lt"/>
                <a:ea typeface="+mn-ea"/>
                <a:cs typeface="+mn-cs"/>
              </a:rPr>
              <a:t>Common Cause New Mexico is dedicated to restoring the core values of American democracy, reinventing an open, honest and accountable government that serves the public interest, and empowering ordinary people to make their voices heard in the political process.</a:t>
            </a:r>
            <a:endParaRPr lang="en-US" dirty="0"/>
          </a:p>
        </p:txBody>
      </p:sp>
      <p:sp>
        <p:nvSpPr>
          <p:cNvPr id="4" name="Slide Number Placeholder 3"/>
          <p:cNvSpPr>
            <a:spLocks noGrp="1"/>
          </p:cNvSpPr>
          <p:nvPr>
            <p:ph type="sldNum" sz="quarter" idx="10"/>
          </p:nvPr>
        </p:nvSpPr>
        <p:spPr/>
        <p:txBody>
          <a:bodyPr/>
          <a:lstStyle/>
          <a:p>
            <a:fld id="{3E8CA0C3-A17F-2141-8C21-6FC11F340172}" type="slidenum">
              <a:rPr lang="en-US" smtClean="0"/>
              <a:pPr/>
              <a:t>18</a:t>
            </a:fld>
            <a:endParaRPr lang="en-US" dirty="0"/>
          </a:p>
        </p:txBody>
      </p:sp>
    </p:spTree>
    <p:extLst>
      <p:ext uri="{BB962C8B-B14F-4D97-AF65-F5344CB8AC3E}">
        <p14:creationId xmlns:p14="http://schemas.microsoft.com/office/powerpoint/2010/main" val="18524349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8CA0C3-A17F-2141-8C21-6FC11F340172}" type="slidenum">
              <a:rPr lang="en-US" smtClean="0"/>
              <a:pPr/>
              <a:t>19</a:t>
            </a:fld>
            <a:endParaRPr lang="en-US" dirty="0"/>
          </a:p>
        </p:txBody>
      </p:sp>
    </p:spTree>
    <p:extLst>
      <p:ext uri="{BB962C8B-B14F-4D97-AF65-F5344CB8AC3E}">
        <p14:creationId xmlns:p14="http://schemas.microsoft.com/office/powerpoint/2010/main" val="2704120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8CA0C3-A17F-2141-8C21-6FC11F340172}" type="slidenum">
              <a:rPr lang="en-US" smtClean="0"/>
              <a:pPr/>
              <a:t>20</a:t>
            </a:fld>
            <a:endParaRPr lang="en-US" dirty="0"/>
          </a:p>
        </p:txBody>
      </p:sp>
    </p:spTree>
    <p:extLst>
      <p:ext uri="{BB962C8B-B14F-4D97-AF65-F5344CB8AC3E}">
        <p14:creationId xmlns:p14="http://schemas.microsoft.com/office/powerpoint/2010/main" val="1335175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86953" y="268288"/>
            <a:ext cx="5669280" cy="3900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400" y="4208929"/>
            <a:ext cx="5458968" cy="10486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3200400" y="5257800"/>
            <a:ext cx="5458968" cy="621792"/>
          </a:xfrm>
        </p:spPr>
        <p:txBody>
          <a:bodyPr vert="horz" lIns="91440" tIns="45720" rIns="91440" bIns="45720" rtlCol="0">
            <a:normAutofit/>
          </a:bodyPr>
          <a:lstStyle>
            <a:lvl1pPr marL="0" indent="0" algn="l" defTabSz="914400" rtl="0" eaLnBrk="1" latinLnBrk="0" hangingPunct="1">
              <a:spcBef>
                <a:spcPts val="0"/>
              </a:spcBef>
              <a:buClr>
                <a:schemeClr val="accent1"/>
              </a:buClr>
              <a:buSzPct val="100000"/>
              <a:buFont typeface="Wingdings 2" pitchFamily="18" charset="2"/>
              <a:buNone/>
              <a:defRPr sz="1600" kern="1200">
                <a:solidFill>
                  <a:schemeClr val="tx2"/>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a:xfrm>
            <a:off x="3276600" y="390525"/>
            <a:ext cx="5504688" cy="365125"/>
          </a:xfrm>
        </p:spPr>
        <p:txBody>
          <a:bodyPr vert="horz" lIns="91440" tIns="45720" rIns="91440" bIns="45720" rtlCol="0" anchor="ctr"/>
          <a:lstStyle>
            <a:lvl1pPr marL="0" algn="r" defTabSz="914400" rtl="0" eaLnBrk="1" latinLnBrk="0" hangingPunct="1">
              <a:defRPr sz="2200" b="0" kern="1200" baseline="0">
                <a:solidFill>
                  <a:schemeClr val="bg1"/>
                </a:solidFill>
                <a:latin typeface="+mn-lt"/>
                <a:ea typeface="+mn-ea"/>
                <a:cs typeface="+mn-cs"/>
              </a:defRPr>
            </a:lvl1pPr>
          </a:lstStyle>
          <a:p>
            <a:fld id="{B1A24CD3-204F-4468-8EE4-28A6668D006A}" type="datetimeFigureOut">
              <a:rPr lang="en-US" smtClean="0"/>
              <a:pPr/>
              <a:t>7/9/2015</a:t>
            </a:fld>
            <a:endParaRPr lang="en-US" dirty="0"/>
          </a:p>
        </p:txBody>
      </p:sp>
      <p:sp>
        <p:nvSpPr>
          <p:cNvPr id="5" name="Footer Placeholder 4"/>
          <p:cNvSpPr>
            <a:spLocks noGrp="1"/>
          </p:cNvSpPr>
          <p:nvPr>
            <p:ph type="ftr" sz="quarter" idx="11"/>
          </p:nvPr>
        </p:nvSpPr>
        <p:spPr>
          <a:xfrm>
            <a:off x="3218688" y="6356350"/>
            <a:ext cx="4736592" cy="365125"/>
          </a:xfrm>
        </p:spPr>
        <p:txBody>
          <a:bodyPr vert="horz" lIns="91440" tIns="45720" rIns="91440" bIns="45720" rtlCol="0" anchor="ctr"/>
          <a:lstStyle>
            <a:lvl1pPr marL="0" algn="l" defTabSz="914400" rtl="0" eaLnBrk="1" latinLnBrk="0" hangingPunct="1">
              <a:defRPr sz="1100" b="1" kern="1200">
                <a:solidFill>
                  <a:schemeClr val="tx2">
                    <a:lumMod val="60000"/>
                    <a:lumOff val="40000"/>
                  </a:schemeClr>
                </a:solidFill>
                <a:latin typeface="+mn-lt"/>
                <a:ea typeface="+mn-ea"/>
                <a:cs typeface="+mn-cs"/>
              </a:defRPr>
            </a:lvl1pPr>
          </a:lstStyle>
          <a:p>
            <a:endParaRPr lang="en-US" dirty="0"/>
          </a:p>
        </p:txBody>
      </p:sp>
      <p:sp>
        <p:nvSpPr>
          <p:cNvPr id="6" name="Slide Number Placeholder 5"/>
          <p:cNvSpPr>
            <a:spLocks noGrp="1"/>
          </p:cNvSpPr>
          <p:nvPr>
            <p:ph type="sldNum" sz="quarter" idx="12"/>
          </p:nvPr>
        </p:nvSpPr>
        <p:spPr>
          <a:xfrm>
            <a:off x="8256494"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pPr/>
              <a:t>7/9/2015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7" name="Rectangle 6"/>
          <p:cNvSpPr/>
          <p:nvPr/>
        </p:nvSpPr>
        <p:spPr>
          <a:xfrm>
            <a:off x="3186953" y="268288"/>
            <a:ext cx="5669280" cy="2560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399" y="4171950"/>
            <a:ext cx="5457919" cy="1085850"/>
          </a:xfrm>
        </p:spPr>
        <p:txBody>
          <a:bodyPr>
            <a:normAutofit/>
          </a:bodyPr>
          <a:lstStyle>
            <a:lvl1pPr>
              <a:defRPr sz="4600"/>
            </a:lvl1pPr>
          </a:lstStyle>
          <a:p>
            <a:r>
              <a:rPr lang="en-US" smtClean="0"/>
              <a:t>Click to edit Master title style</a:t>
            </a:r>
            <a:endParaRPr/>
          </a:p>
        </p:txBody>
      </p:sp>
      <p:sp>
        <p:nvSpPr>
          <p:cNvPr id="3" name="Subtitle 2"/>
          <p:cNvSpPr>
            <a:spLocks noGrp="1"/>
          </p:cNvSpPr>
          <p:nvPr>
            <p:ph type="subTitle" idx="1"/>
          </p:nvPr>
        </p:nvSpPr>
        <p:spPr>
          <a:xfrm>
            <a:off x="3200401" y="5257799"/>
            <a:ext cx="5457918" cy="618565"/>
          </a:xfrm>
        </p:spPr>
        <p:txBody>
          <a:bodyPr>
            <a:normAutofit/>
          </a:bodyPr>
          <a:lstStyle>
            <a:lvl1pPr marL="0" indent="0" algn="l">
              <a:spcBef>
                <a:spcPct val="0"/>
              </a:spcBef>
              <a:buNone/>
              <a:defRPr sz="1600">
                <a:solidFill>
                  <a:schemeClr val="tx2"/>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a:xfrm>
            <a:off x="3276600" y="389965"/>
            <a:ext cx="5499847" cy="365125"/>
          </a:xfrm>
        </p:spPr>
        <p:txBody>
          <a:bodyPr/>
          <a:lstStyle>
            <a:lvl1pPr>
              <a:defRPr sz="2200" b="0" baseline="0">
                <a:solidFill>
                  <a:schemeClr val="bg1"/>
                </a:solidFill>
              </a:defRPr>
            </a:lvl1pPr>
          </a:lstStyle>
          <a:p>
            <a:fld id="{B1A24CD3-204F-4468-8EE4-28A6668D006A}" type="datetimeFigureOut">
              <a:rPr lang="en-US" smtClean="0"/>
              <a:pPr/>
              <a:t>7/9/2015</a:t>
            </a:fld>
            <a:endParaRPr lang="en-US" dirty="0"/>
          </a:p>
        </p:txBody>
      </p:sp>
      <p:sp>
        <p:nvSpPr>
          <p:cNvPr id="5" name="Footer Placeholder 4"/>
          <p:cNvSpPr>
            <a:spLocks noGrp="1"/>
          </p:cNvSpPr>
          <p:nvPr>
            <p:ph type="ftr" sz="quarter" idx="11"/>
          </p:nvPr>
        </p:nvSpPr>
        <p:spPr>
          <a:xfrm>
            <a:off x="3213847" y="6356350"/>
            <a:ext cx="4734112" cy="365125"/>
          </a:xfrm>
        </p:spPr>
        <p:txBody>
          <a:bodyPr/>
          <a:lstStyle/>
          <a:p>
            <a:endParaRPr lang="en-US" dirty="0"/>
          </a:p>
        </p:txBody>
      </p:sp>
      <p:sp>
        <p:nvSpPr>
          <p:cNvPr id="6" name="Slide Number Placeholder 5"/>
          <p:cNvSpPr>
            <a:spLocks noGrp="1"/>
          </p:cNvSpPr>
          <p:nvPr>
            <p:ph type="sldNum" sz="quarter" idx="12"/>
          </p:nvPr>
        </p:nvSpPr>
        <p:spPr>
          <a:xfrm>
            <a:off x="8265459"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pPr/>
              <a:t>‹#›</a:t>
            </a:fld>
            <a:endParaRPr lang="en-US" dirty="0"/>
          </a:p>
        </p:txBody>
      </p:sp>
      <p:sp>
        <p:nvSpPr>
          <p:cNvPr id="9" name="Picture Placeholder 8"/>
          <p:cNvSpPr>
            <a:spLocks noGrp="1"/>
          </p:cNvSpPr>
          <p:nvPr>
            <p:ph type="pic" sz="quarter" idx="13"/>
          </p:nvPr>
        </p:nvSpPr>
        <p:spPr>
          <a:xfrm>
            <a:off x="3200400" y="2877671"/>
            <a:ext cx="5646867" cy="1280160"/>
          </a:xfrm>
        </p:spPr>
        <p:txBody>
          <a:bodyPr/>
          <a:lstStyle>
            <a:lvl1pPr>
              <a:buNone/>
              <a:defRPr/>
            </a:lvl1pPr>
          </a:lstStyle>
          <a:p>
            <a:r>
              <a:rPr lang="en-US" dirty="0" smtClean="0"/>
              <a:t>Click icon to add picture</a:t>
            </a:r>
            <a:endParaRPr dirty="0"/>
          </a:p>
        </p:txBody>
      </p:sp>
      <p:sp>
        <p:nvSpPr>
          <p:cNvPr id="10" name="Rectangle 9"/>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7" name="Rectangle 6"/>
          <p:cNvSpPr/>
          <p:nvPr/>
        </p:nvSpPr>
        <p:spPr>
          <a:xfrm>
            <a:off x="269875"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178423" y="914400"/>
            <a:ext cx="6508377" cy="1143000"/>
          </a:xfrm>
        </p:spPr>
        <p:txBody>
          <a:bodyPr/>
          <a:lstStyle/>
          <a:p>
            <a:r>
              <a:rPr lang="en-US" smtClean="0"/>
              <a:t>Click to edit Master title style</a:t>
            </a:r>
            <a:endParaRPr/>
          </a:p>
        </p:txBody>
      </p:sp>
      <p:sp>
        <p:nvSpPr>
          <p:cNvPr id="3" name="Content Placeholder 2"/>
          <p:cNvSpPr>
            <a:spLocks noGrp="1"/>
          </p:cNvSpPr>
          <p:nvPr>
            <p:ph idx="1"/>
          </p:nvPr>
        </p:nvSpPr>
        <p:spPr>
          <a:xfrm>
            <a:off x="2178423" y="2209800"/>
            <a:ext cx="6508377" cy="3916363"/>
          </a:xfrm>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pPr/>
              <a:t>7/9/2015</a:t>
            </a:fld>
            <a:endParaRPr lang="en-US" dirty="0"/>
          </a:p>
        </p:txBody>
      </p:sp>
      <p:sp>
        <p:nvSpPr>
          <p:cNvPr id="5" name="Footer Placeholder 4"/>
          <p:cNvSpPr>
            <a:spLocks noGrp="1"/>
          </p:cNvSpPr>
          <p:nvPr>
            <p:ph type="ftr" sz="quarter" idx="11"/>
          </p:nvPr>
        </p:nvSpPr>
        <p:spPr>
          <a:xfrm>
            <a:off x="2178423" y="6356350"/>
            <a:ext cx="4926852" cy="365125"/>
          </a:xfrm>
        </p:spPr>
        <p:txBody>
          <a:bodyPr/>
          <a:lstStyle/>
          <a:p>
            <a:endParaRPr lang="en-US" dirty="0"/>
          </a:p>
        </p:txBody>
      </p:sp>
      <p:sp>
        <p:nvSpPr>
          <p:cNvPr id="6" name="Slide Number Placeholder 5"/>
          <p:cNvSpPr>
            <a:spLocks noGrp="1"/>
          </p:cNvSpPr>
          <p:nvPr>
            <p:ph type="sldNum" sz="quarter" idx="12"/>
          </p:nvPr>
        </p:nvSpPr>
        <p:spPr>
          <a:xfrm>
            <a:off x="331694" y="361016"/>
            <a:ext cx="506506" cy="365125"/>
          </a:xfrm>
        </p:spPr>
        <p:txBody>
          <a:bodyPr/>
          <a:lstStyle/>
          <a:p>
            <a:fld id="{57AF16DE-A0D5-4438-950F-5B1E159C2C28}" type="slidenum">
              <a:rPr lang="en-US" smtClean="0"/>
              <a:pPr/>
              <a:t>‹#›</a:t>
            </a:fld>
            <a:endParaRPr lang="en-US" dirty="0"/>
          </a:p>
        </p:txBody>
      </p:sp>
      <p:sp>
        <p:nvSpPr>
          <p:cNvPr id="9" name="Picture Placeholder 8"/>
          <p:cNvSpPr>
            <a:spLocks noGrp="1"/>
          </p:cNvSpPr>
          <p:nvPr>
            <p:ph type="pic" sz="quarter" idx="13"/>
          </p:nvPr>
        </p:nvSpPr>
        <p:spPr>
          <a:xfrm>
            <a:off x="269875" y="1976718"/>
            <a:ext cx="1645920" cy="4625788"/>
          </a:xfrm>
        </p:spPr>
        <p:txBody>
          <a:bodyPr/>
          <a:lstStyle>
            <a:lvl1pPr>
              <a:buNone/>
              <a:defRPr/>
            </a:lvl1pPr>
          </a:lstStyle>
          <a:p>
            <a:r>
              <a:rPr lang="en-US" dirty="0" smtClean="0"/>
              <a:t>Click icon to add picture</a:t>
            </a:r>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7758952" y="268288"/>
            <a:ext cx="1099073" cy="635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09801" y="3429000"/>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2209801"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5562600" y="6356350"/>
            <a:ext cx="1622612" cy="365125"/>
          </a:xfrm>
        </p:spPr>
        <p:txBody>
          <a:bodyPr/>
          <a:lstStyle/>
          <a:p>
            <a:fld id="{B1A24CD3-204F-4468-8EE4-28A6668D006A}" type="datetimeFigureOut">
              <a:rPr lang="en-US" smtClean="0"/>
              <a:pPr/>
              <a:t>7/9/2015</a:t>
            </a:fld>
            <a:endParaRPr lang="en-US" dirty="0"/>
          </a:p>
        </p:txBody>
      </p:sp>
      <p:sp>
        <p:nvSpPr>
          <p:cNvPr id="5" name="Footer Placeholder 4"/>
          <p:cNvSpPr>
            <a:spLocks noGrp="1"/>
          </p:cNvSpPr>
          <p:nvPr>
            <p:ph type="ftr" sz="quarter" idx="11"/>
          </p:nvPr>
        </p:nvSpPr>
        <p:spPr>
          <a:xfrm>
            <a:off x="174812" y="6356350"/>
            <a:ext cx="5311588" cy="365125"/>
          </a:xfrm>
        </p:spPr>
        <p:txBody>
          <a:bodyPr/>
          <a:lstStyle/>
          <a:p>
            <a:endParaRPr lang="en-US" dirty="0"/>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7" name="Rectangle 6"/>
          <p:cNvSpPr/>
          <p:nvPr/>
        </p:nvSpPr>
        <p:spPr>
          <a:xfrm>
            <a:off x="269875" y="4773706"/>
            <a:ext cx="2971800" cy="1844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720354" y="3429001"/>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3720354"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351212" y="6104965"/>
            <a:ext cx="506506" cy="365125"/>
          </a:xfrm>
        </p:spPr>
        <p:txBody>
          <a:bodyPr/>
          <a:lstStyle/>
          <a:p>
            <a:fld id="{57AF16DE-A0D5-4438-950F-5B1E159C2C28}" type="slidenum">
              <a:rPr lang="en-US" smtClean="0"/>
              <a:pPr/>
              <a:t>‹#›</a:t>
            </a:fld>
            <a:endParaRPr lang="en-US" dirty="0"/>
          </a:p>
        </p:txBody>
      </p:sp>
      <p:sp>
        <p:nvSpPr>
          <p:cNvPr id="9" name="Picture Placeholder 8"/>
          <p:cNvSpPr>
            <a:spLocks noGrp="1"/>
          </p:cNvSpPr>
          <p:nvPr>
            <p:ph type="pic" sz="quarter" idx="13"/>
          </p:nvPr>
        </p:nvSpPr>
        <p:spPr>
          <a:xfrm>
            <a:off x="269874" y="268288"/>
            <a:ext cx="2971800" cy="4438650"/>
          </a:xfrm>
        </p:spPr>
        <p:txBody>
          <a:bodyPr/>
          <a:lstStyle>
            <a:lvl1pPr>
              <a:buNone/>
              <a:defRPr/>
            </a:lvl1pPr>
          </a:lstStyle>
          <a:p>
            <a:r>
              <a:rPr lang="en-US" dirty="0" smtClean="0"/>
              <a:t>Click icon to add picture</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pPr/>
              <a:t>7/9/2015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88352"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7" name="Date Placeholder 6"/>
          <p:cNvSpPr>
            <a:spLocks noGrp="1"/>
          </p:cNvSpPr>
          <p:nvPr>
            <p:ph type="dt" sz="half" idx="10"/>
          </p:nvPr>
        </p:nvSpPr>
        <p:spPr/>
        <p:txBody>
          <a:bodyPr/>
          <a:lstStyle/>
          <a:p>
            <a:fld id="{B1A24CD3-204F-4468-8EE4-28A6668D006A}" type="datetimeFigureOut">
              <a:rPr lang="en-US" smtClean="0"/>
              <a:pPr/>
              <a:t>7/9/2015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AF16DE-A0D5-4438-950F-5B1E159C2C2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pPr/>
              <a:t>7/9/2015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dirty="0"/>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pPr/>
              <a:t>7/9/2015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dirty="0"/>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pPr/>
              <a:t>7/9/2015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dirty="0"/>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1A24CD3-204F-4468-8EE4-28A6668D006A}" type="datetimeFigureOut">
              <a:rPr lang="en-US" smtClean="0"/>
              <a:pPr/>
              <a:t>7/9/2015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AF16DE-A0D5-4438-950F-5B1E159C2C28}"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B1A24CD3-204F-4468-8EE4-28A6668D006A}" type="datetimeFigureOut">
              <a:rPr lang="en-US" smtClean="0"/>
              <a:pPr/>
              <a:t>7/9/2015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AF16DE-A0D5-4438-950F-5B1E159C2C28}"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pPr/>
              <a:t>7/9/2015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4746811" y="268288"/>
            <a:ext cx="4114800"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a:xfrm>
            <a:off x="161365" y="6124014"/>
            <a:ext cx="1752600" cy="365125"/>
          </a:xfrm>
        </p:spPr>
        <p:txBody>
          <a:bodyPr/>
          <a:lstStyle>
            <a:lvl1pPr algn="l">
              <a:defRPr/>
            </a:lvl1pPr>
          </a:lstStyle>
          <a:p>
            <a:fld id="{B1A24CD3-204F-4468-8EE4-28A6668D006A}" type="datetimeFigureOut">
              <a:rPr lang="en-US" smtClean="0"/>
              <a:pPr/>
              <a:t>7/9/2015</a:t>
            </a:fld>
            <a:endParaRPr lang="en-US" dirty="0"/>
          </a:p>
        </p:txBody>
      </p:sp>
      <p:sp>
        <p:nvSpPr>
          <p:cNvPr id="6" name="Footer Placeholder 5"/>
          <p:cNvSpPr>
            <a:spLocks noGrp="1"/>
          </p:cNvSpPr>
          <p:nvPr>
            <p:ph type="ftr" sz="quarter" idx="11"/>
          </p:nvPr>
        </p:nvSpPr>
        <p:spPr>
          <a:xfrm>
            <a:off x="174812" y="6356350"/>
            <a:ext cx="3863788" cy="365125"/>
          </a:xfrm>
        </p:spPr>
        <p:txBody>
          <a:bodyPr/>
          <a:lstStyle/>
          <a:p>
            <a:endParaRPr lang="en-US" dirty="0"/>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dirty="0"/>
          </a:p>
        </p:txBody>
      </p:sp>
      <p:sp>
        <p:nvSpPr>
          <p:cNvPr id="10" name="Picture Placeholder 9"/>
          <p:cNvSpPr>
            <a:spLocks noGrp="1"/>
          </p:cNvSpPr>
          <p:nvPr>
            <p:ph type="pic" sz="quarter" idx="13"/>
          </p:nvPr>
        </p:nvSpPr>
        <p:spPr>
          <a:xfrm>
            <a:off x="4760258" y="990600"/>
            <a:ext cx="4096512" cy="5611813"/>
          </a:xfrm>
        </p:spPr>
        <p:txBody>
          <a:bodyPr/>
          <a:lstStyle>
            <a:lvl1pPr>
              <a:buNone/>
              <a:defRPr/>
            </a:lvl1pPr>
          </a:lstStyle>
          <a:p>
            <a:r>
              <a:rPr lang="en-US" dirty="0" smtClean="0"/>
              <a:t>Click icon to add picture</a:t>
            </a:r>
            <a:endParaRP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8" name="Rectangle 7"/>
          <p:cNvSpPr/>
          <p:nvPr/>
        </p:nvSpPr>
        <p:spPr>
          <a:xfrm>
            <a:off x="7216775" y="268288"/>
            <a:ext cx="1639457"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6858000"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pPr/>
              <a:t>7/9/2015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8" name="Rectangle 7"/>
          <p:cNvSpPr/>
          <p:nvPr/>
        </p:nvSpPr>
        <p:spPr>
          <a:xfrm>
            <a:off x="8135471" y="268288"/>
            <a:ext cx="720761"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3006726"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pPr/>
              <a:t>7/9/2015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dirty="0"/>
          </a:p>
        </p:txBody>
      </p:sp>
      <p:sp>
        <p:nvSpPr>
          <p:cNvPr id="10" name="Picture Placeholder 2"/>
          <p:cNvSpPr>
            <a:spLocks noGrp="1"/>
          </p:cNvSpPr>
          <p:nvPr>
            <p:ph type="pic" idx="13"/>
          </p:nvPr>
        </p:nvSpPr>
        <p:spPr>
          <a:xfrm>
            <a:off x="3352800" y="268288"/>
            <a:ext cx="47019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11" name="Picture Placeholder 2"/>
          <p:cNvSpPr>
            <a:spLocks noGrp="1"/>
          </p:cNvSpPr>
          <p:nvPr>
            <p:ph type="pic" idx="14"/>
          </p:nvPr>
        </p:nvSpPr>
        <p:spPr>
          <a:xfrm>
            <a:off x="33528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12" name="Picture Placeholder 2"/>
          <p:cNvSpPr>
            <a:spLocks noGrp="1"/>
          </p:cNvSpPr>
          <p:nvPr>
            <p:ph type="pic" idx="15"/>
          </p:nvPr>
        </p:nvSpPr>
        <p:spPr>
          <a:xfrm>
            <a:off x="57505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pPr/>
              <a:t>7/9/2015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543799" y="1035424"/>
            <a:ext cx="1322295" cy="5090739"/>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pPr/>
              <a:t>7/9/2015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914400"/>
            <a:ext cx="6508377" cy="1143000"/>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457199" y="2209800"/>
            <a:ext cx="6508377" cy="39163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2"/>
          </p:nvPr>
        </p:nvSpPr>
        <p:spPr>
          <a:xfrm>
            <a:off x="7198659" y="6356350"/>
            <a:ext cx="1752600" cy="365125"/>
          </a:xfrm>
          <a:prstGeom prst="rect">
            <a:avLst/>
          </a:prstGeom>
        </p:spPr>
        <p:txBody>
          <a:bodyPr vert="horz" lIns="91440" tIns="45720" rIns="91440" bIns="45720" rtlCol="0" anchor="ctr"/>
          <a:lstStyle>
            <a:lvl1pPr algn="r">
              <a:defRPr sz="1100" b="1">
                <a:solidFill>
                  <a:schemeClr val="tx2">
                    <a:lumMod val="60000"/>
                    <a:lumOff val="40000"/>
                  </a:schemeClr>
                </a:solidFill>
              </a:defRPr>
            </a:lvl1pPr>
          </a:lstStyle>
          <a:p>
            <a:fld id="{B1A24CD3-204F-4468-8EE4-28A6668D006A}" type="datetimeFigureOut">
              <a:rPr lang="en-US" smtClean="0"/>
              <a:pPr/>
              <a:t>7/9/2015</a:t>
            </a:fld>
            <a:endParaRPr lang="en-US" dirty="0"/>
          </a:p>
        </p:txBody>
      </p:sp>
      <p:sp>
        <p:nvSpPr>
          <p:cNvPr id="5" name="Footer Placeholder 4"/>
          <p:cNvSpPr>
            <a:spLocks noGrp="1"/>
          </p:cNvSpPr>
          <p:nvPr>
            <p:ph type="ftr" sz="quarter" idx="3"/>
          </p:nvPr>
        </p:nvSpPr>
        <p:spPr>
          <a:xfrm>
            <a:off x="174812" y="6356350"/>
            <a:ext cx="6007100" cy="365125"/>
          </a:xfrm>
          <a:prstGeom prst="rect">
            <a:avLst/>
          </a:prstGeom>
        </p:spPr>
        <p:txBody>
          <a:bodyPr vert="horz" lIns="91440" tIns="45720" rIns="91440" bIns="45720" rtlCol="0" anchor="ctr"/>
          <a:lstStyle>
            <a:lvl1pPr algn="l">
              <a:defRPr sz="1100" b="1">
                <a:solidFill>
                  <a:schemeClr val="tx2">
                    <a:lumMod val="60000"/>
                    <a:lumOff val="40000"/>
                  </a:schemeClr>
                </a:solidFill>
              </a:defRPr>
            </a:lvl1pPr>
          </a:lstStyle>
          <a:p>
            <a:endParaRPr lang="en-US" dirty="0"/>
          </a:p>
        </p:txBody>
      </p:sp>
      <p:sp>
        <p:nvSpPr>
          <p:cNvPr id="6" name="Slide Number Placeholder 5"/>
          <p:cNvSpPr>
            <a:spLocks noGrp="1"/>
          </p:cNvSpPr>
          <p:nvPr>
            <p:ph type="sldNum" sz="quarter" idx="4"/>
          </p:nvPr>
        </p:nvSpPr>
        <p:spPr>
          <a:xfrm>
            <a:off x="8256494" y="361016"/>
            <a:ext cx="506506" cy="365125"/>
          </a:xfrm>
          <a:prstGeom prst="rect">
            <a:avLst/>
          </a:prstGeom>
        </p:spPr>
        <p:txBody>
          <a:bodyPr vert="horz" lIns="91440" tIns="45720" rIns="91440" bIns="45720" rtlCol="0" anchor="ctr"/>
          <a:lstStyle>
            <a:lvl1pPr algn="r">
              <a:defRPr sz="2200" b="1">
                <a:solidFill>
                  <a:schemeClr val="bg1"/>
                </a:solidFill>
              </a:defRPr>
            </a:lvl1pPr>
          </a:lstStyle>
          <a:p>
            <a:fld id="{57AF16DE-A0D5-4438-950F-5B1E159C2C2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317" y="205934"/>
            <a:ext cx="8613846" cy="4989572"/>
          </a:xfrm>
          <a:prstGeom prst="rect">
            <a:avLst/>
          </a:prstGeom>
        </p:spPr>
      </p:pic>
      <p:sp>
        <p:nvSpPr>
          <p:cNvPr id="3" name="Subtitle 2"/>
          <p:cNvSpPr>
            <a:spLocks noGrp="1"/>
          </p:cNvSpPr>
          <p:nvPr>
            <p:ph type="subTitle" idx="1"/>
          </p:nvPr>
        </p:nvSpPr>
        <p:spPr>
          <a:xfrm>
            <a:off x="1754553" y="1182576"/>
            <a:ext cx="5458968" cy="621792"/>
          </a:xfrm>
        </p:spPr>
        <p:txBody>
          <a:bodyPr>
            <a:normAutofit fontScale="70000" lnSpcReduction="20000"/>
          </a:bodyPr>
          <a:lstStyle/>
          <a:p>
            <a:pPr algn="ctr"/>
            <a:r>
              <a:rPr lang="en-US" sz="2800" b="1" dirty="0" smtClean="0"/>
              <a:t>Public Campaign Financing in </a:t>
            </a:r>
          </a:p>
          <a:p>
            <a:pPr algn="ctr"/>
            <a:r>
              <a:rPr lang="en-US" sz="2800" b="1" dirty="0" smtClean="0"/>
              <a:t>New Mexico</a:t>
            </a:r>
            <a:endParaRPr lang="en-US" sz="2800" b="1" dirty="0"/>
          </a:p>
        </p:txBody>
      </p:sp>
      <p:pic>
        <p:nvPicPr>
          <p:cNvPr id="10" name="Picture 9" descr="CCN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3308" y="5554582"/>
            <a:ext cx="2642910" cy="808084"/>
          </a:xfrm>
          <a:prstGeom prst="rect">
            <a:avLst/>
          </a:prstGeom>
        </p:spPr>
      </p:pic>
    </p:spTree>
    <p:extLst>
      <p:ext uri="{BB962C8B-B14F-4D97-AF65-F5344CB8AC3E}">
        <p14:creationId xmlns:p14="http://schemas.microsoft.com/office/powerpoint/2010/main" val="14004130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Public Campaign Finance?</a:t>
            </a:r>
            <a:endParaRPr lang="en-US" dirty="0"/>
          </a:p>
        </p:txBody>
      </p:sp>
      <p:sp>
        <p:nvSpPr>
          <p:cNvPr id="3" name="Content Placeholder 2"/>
          <p:cNvSpPr>
            <a:spLocks noGrp="1"/>
          </p:cNvSpPr>
          <p:nvPr>
            <p:ph idx="1"/>
          </p:nvPr>
        </p:nvSpPr>
        <p:spPr/>
        <p:txBody>
          <a:bodyPr>
            <a:normAutofit/>
          </a:bodyPr>
          <a:lstStyle/>
          <a:p>
            <a:r>
              <a:rPr lang="en-US" sz="2800" b="1" dirty="0" smtClean="0"/>
              <a:t>Public money used to pay all or part of a candidate’s campaign expenses in return for the candidate agreeing to limit expenditures and fund raising</a:t>
            </a:r>
            <a:endParaRPr lang="en-US" sz="2800" b="1" dirty="0"/>
          </a:p>
        </p:txBody>
      </p:sp>
      <p:pic>
        <p:nvPicPr>
          <p:cNvPr id="4" name="Picture 3"/>
          <p:cNvPicPr/>
          <p:nvPr/>
        </p:nvPicPr>
        <p:blipFill>
          <a:blip r:embed="rId3" cstate="email">
            <a:extLst>
              <a:ext uri="{28A0092B-C50C-407E-A947-70E740481C1C}">
                <a14:useLocalDpi xmlns:a14="http://schemas.microsoft.com/office/drawing/2010/main" val="0"/>
              </a:ext>
            </a:extLst>
          </a:blip>
          <a:stretch>
            <a:fillRect/>
          </a:stretch>
        </p:blipFill>
        <p:spPr>
          <a:xfrm>
            <a:off x="6655297" y="281313"/>
            <a:ext cx="2224867" cy="1615538"/>
          </a:xfrm>
          <a:prstGeom prst="rect">
            <a:avLst/>
          </a:prstGeom>
          <a:ln w="57150" cmpd="sng">
            <a:solidFill>
              <a:schemeClr val="bg1"/>
            </a:solidFill>
          </a:ln>
        </p:spPr>
      </p:pic>
    </p:spTree>
    <p:extLst>
      <p:ext uri="{BB962C8B-B14F-4D97-AF65-F5344CB8AC3E}">
        <p14:creationId xmlns:p14="http://schemas.microsoft.com/office/powerpoint/2010/main" val="4097270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6198098" cy="1143000"/>
          </a:xfrm>
        </p:spPr>
        <p:txBody>
          <a:bodyPr/>
          <a:lstStyle/>
          <a:p>
            <a:r>
              <a:rPr lang="en-US" dirty="0" smtClean="0"/>
              <a:t>Why Support Public Financing?</a:t>
            </a:r>
            <a:endParaRPr lang="en-US" dirty="0"/>
          </a:p>
        </p:txBody>
      </p:sp>
      <p:sp>
        <p:nvSpPr>
          <p:cNvPr id="3" name="Content Placeholder 2"/>
          <p:cNvSpPr>
            <a:spLocks noGrp="1"/>
          </p:cNvSpPr>
          <p:nvPr>
            <p:ph idx="1"/>
          </p:nvPr>
        </p:nvSpPr>
        <p:spPr>
          <a:xfrm>
            <a:off x="457198" y="2209800"/>
            <a:ext cx="7677053" cy="4395932"/>
          </a:xfrm>
        </p:spPr>
        <p:txBody>
          <a:bodyPr>
            <a:normAutofit/>
          </a:bodyPr>
          <a:lstStyle/>
          <a:p>
            <a:r>
              <a:rPr lang="en-US" b="1" dirty="0" smtClean="0"/>
              <a:t>Increases voter participation in election process</a:t>
            </a:r>
          </a:p>
          <a:p>
            <a:pPr lvl="1"/>
            <a:r>
              <a:rPr lang="en-US" dirty="0" smtClean="0"/>
              <a:t>Voter turnout in Las Cruces is low and trending downward</a:t>
            </a:r>
          </a:p>
          <a:p>
            <a:r>
              <a:rPr lang="en-US" b="1" dirty="0" smtClean="0"/>
              <a:t>Allows elected officials to focus on what matters</a:t>
            </a:r>
          </a:p>
          <a:p>
            <a:r>
              <a:rPr lang="en-US" b="1" dirty="0" smtClean="0"/>
              <a:t>Increases public confidence in elected officials</a:t>
            </a:r>
          </a:p>
          <a:p>
            <a:r>
              <a:rPr lang="en-US" b="1" dirty="0" smtClean="0"/>
              <a:t>Increases perception of fairness and decreases likelihood of undue influence by big campaign donors </a:t>
            </a:r>
          </a:p>
          <a:p>
            <a:pPr marL="0" indent="0">
              <a:buNone/>
            </a:pPr>
            <a:endParaRPr lang="en-US" dirty="0"/>
          </a:p>
        </p:txBody>
      </p:sp>
      <p:pic>
        <p:nvPicPr>
          <p:cNvPr id="4" name="Picture 3"/>
          <p:cNvPicPr/>
          <p:nvPr/>
        </p:nvPicPr>
        <p:blipFill>
          <a:blip r:embed="rId3" cstate="email">
            <a:extLst>
              <a:ext uri="{28A0092B-C50C-407E-A947-70E740481C1C}">
                <a14:useLocalDpi xmlns:a14="http://schemas.microsoft.com/office/drawing/2010/main" val="0"/>
              </a:ext>
            </a:extLst>
          </a:blip>
          <a:stretch>
            <a:fillRect/>
          </a:stretch>
        </p:blipFill>
        <p:spPr>
          <a:xfrm>
            <a:off x="6655297" y="281313"/>
            <a:ext cx="2224867" cy="1615538"/>
          </a:xfrm>
          <a:prstGeom prst="rect">
            <a:avLst/>
          </a:prstGeom>
          <a:ln w="57150" cmpd="sng">
            <a:solidFill>
              <a:schemeClr val="bg1"/>
            </a:solidFill>
          </a:ln>
        </p:spPr>
      </p:pic>
    </p:spTree>
    <p:extLst>
      <p:ext uri="{BB962C8B-B14F-4D97-AF65-F5344CB8AC3E}">
        <p14:creationId xmlns:p14="http://schemas.microsoft.com/office/powerpoint/2010/main" val="3965341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Changing Election Environment</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Increased influence of money in politics </a:t>
            </a:r>
            <a:r>
              <a:rPr lang="en-US" dirty="0" smtClean="0"/>
              <a:t>both nationally and across New Mexico</a:t>
            </a:r>
          </a:p>
          <a:p>
            <a:r>
              <a:rPr lang="en-US" b="1" dirty="0" smtClean="0"/>
              <a:t>Low voter turnout</a:t>
            </a:r>
            <a:endParaRPr lang="en-US" b="1" dirty="0"/>
          </a:p>
          <a:p>
            <a:pPr lvl="1"/>
            <a:r>
              <a:rPr lang="en-US" dirty="0"/>
              <a:t>Young voters not engaged</a:t>
            </a:r>
          </a:p>
          <a:p>
            <a:pPr lvl="1"/>
            <a:r>
              <a:rPr lang="en-US" dirty="0" smtClean="0"/>
              <a:t>Other voters alienated</a:t>
            </a:r>
          </a:p>
          <a:p>
            <a:r>
              <a:rPr lang="en-US" b="1" dirty="0" smtClean="0"/>
              <a:t>Recent Court Cases:</a:t>
            </a:r>
          </a:p>
          <a:p>
            <a:pPr lvl="1"/>
            <a:r>
              <a:rPr lang="en-US" sz="1400" i="1" dirty="0"/>
              <a:t>Arizona Free Enterprise Club PAC (2011)</a:t>
            </a:r>
          </a:p>
          <a:p>
            <a:pPr lvl="2"/>
            <a:r>
              <a:rPr lang="en-US" sz="1400" i="1" dirty="0"/>
              <a:t>Court </a:t>
            </a:r>
            <a:r>
              <a:rPr lang="en-US" sz="1400" i="1" dirty="0" smtClean="0"/>
              <a:t>decided that publicly financed candidates cannot receive additional </a:t>
            </a:r>
            <a:r>
              <a:rPr lang="en-US" sz="1400" i="1" dirty="0"/>
              <a:t>funds </a:t>
            </a:r>
            <a:r>
              <a:rPr lang="en-US" sz="1400" i="1" dirty="0" smtClean="0"/>
              <a:t>when </a:t>
            </a:r>
            <a:r>
              <a:rPr lang="en-US" sz="1400" i="1" dirty="0"/>
              <a:t>they are outspent by privately funded opponents</a:t>
            </a:r>
            <a:r>
              <a:rPr lang="en-US" sz="1400" i="1" dirty="0" smtClean="0"/>
              <a:t>.</a:t>
            </a:r>
          </a:p>
          <a:p>
            <a:pPr lvl="2"/>
            <a:r>
              <a:rPr lang="en-US" sz="1400" i="1" dirty="0" smtClean="0"/>
              <a:t>This resulted in the recommended and constitutionally-sound matching donation system.</a:t>
            </a:r>
            <a:endParaRPr lang="en-US" sz="1400" i="1" dirty="0"/>
          </a:p>
          <a:p>
            <a:pPr lvl="1"/>
            <a:r>
              <a:rPr lang="en-US" sz="1400" i="1" dirty="0"/>
              <a:t>Citizens United (2010)</a:t>
            </a:r>
          </a:p>
          <a:p>
            <a:pPr lvl="2"/>
            <a:r>
              <a:rPr lang="en-US" sz="1400" i="1" dirty="0" smtClean="0"/>
              <a:t>Effectively removed contribution limits for corporations and unions for independent spending.</a:t>
            </a:r>
          </a:p>
          <a:p>
            <a:pPr lvl="2"/>
            <a:r>
              <a:rPr lang="en-US" sz="1400" i="1" dirty="0" smtClean="0"/>
              <a:t>Reinforced the need for disclosure in campaign financing.</a:t>
            </a:r>
            <a:endParaRPr lang="en-US" sz="1400" i="1" dirty="0"/>
          </a:p>
          <a:p>
            <a:pPr lvl="1"/>
            <a:endParaRPr lang="en-US" dirty="0" smtClean="0">
              <a:solidFill>
                <a:srgbClr val="FF0000"/>
              </a:solidFill>
            </a:endParaRPr>
          </a:p>
        </p:txBody>
      </p:sp>
      <p:pic>
        <p:nvPicPr>
          <p:cNvPr id="4" name="Picture 3"/>
          <p:cNvPicPr>
            <a:picLocks noChangeAspect="1"/>
          </p:cNvPicPr>
          <p:nvPr/>
        </p:nvPicPr>
        <p:blipFill>
          <a:blip r:embed="rId3"/>
          <a:stretch>
            <a:fillRect/>
          </a:stretch>
        </p:blipFill>
        <p:spPr>
          <a:xfrm>
            <a:off x="6809030" y="263937"/>
            <a:ext cx="2334970" cy="1725318"/>
          </a:xfrm>
          <a:prstGeom prst="rect">
            <a:avLst/>
          </a:prstGeom>
        </p:spPr>
      </p:pic>
    </p:spTree>
    <p:extLst>
      <p:ext uri="{BB962C8B-B14F-4D97-AF65-F5344CB8AC3E}">
        <p14:creationId xmlns:p14="http://schemas.microsoft.com/office/powerpoint/2010/main" val="40509210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Public Finance</a:t>
            </a:r>
            <a:endParaRPr lang="en-US" dirty="0"/>
          </a:p>
        </p:txBody>
      </p:sp>
      <p:sp>
        <p:nvSpPr>
          <p:cNvPr id="3" name="Content Placeholder 2"/>
          <p:cNvSpPr>
            <a:spLocks noGrp="1"/>
          </p:cNvSpPr>
          <p:nvPr>
            <p:ph idx="1"/>
          </p:nvPr>
        </p:nvSpPr>
        <p:spPr/>
        <p:txBody>
          <a:bodyPr/>
          <a:lstStyle/>
          <a:p>
            <a:r>
              <a:rPr lang="en-US" b="1" dirty="0" smtClean="0"/>
              <a:t>Block Grant</a:t>
            </a:r>
          </a:p>
          <a:p>
            <a:pPr lvl="1"/>
            <a:r>
              <a:rPr lang="en-US" dirty="0" smtClean="0"/>
              <a:t>Albuquerque, Santa Fe</a:t>
            </a:r>
          </a:p>
          <a:p>
            <a:pPr lvl="1"/>
            <a:r>
              <a:rPr lang="en-US" dirty="0"/>
              <a:t>New </a:t>
            </a:r>
            <a:r>
              <a:rPr lang="en-US" dirty="0" smtClean="0"/>
              <a:t>Mexico Public Regulation Commission</a:t>
            </a:r>
          </a:p>
          <a:p>
            <a:pPr lvl="1"/>
            <a:r>
              <a:rPr lang="en-US" dirty="0" smtClean="0"/>
              <a:t>New Mexico judgeships</a:t>
            </a:r>
          </a:p>
          <a:p>
            <a:r>
              <a:rPr lang="en-US" b="1" dirty="0" smtClean="0"/>
              <a:t>Small Donor Matching</a:t>
            </a:r>
          </a:p>
          <a:p>
            <a:pPr lvl="1"/>
            <a:r>
              <a:rPr lang="en-US" dirty="0" smtClean="0"/>
              <a:t>Tucson, Arizona (1987)</a:t>
            </a:r>
          </a:p>
          <a:p>
            <a:pPr lvl="1"/>
            <a:r>
              <a:rPr lang="en-US" dirty="0" smtClean="0"/>
              <a:t>Montgomery County, Maryland</a:t>
            </a:r>
          </a:p>
          <a:p>
            <a:r>
              <a:rPr lang="en-US" b="1" dirty="0" smtClean="0"/>
              <a:t>Hybrid Block Grant/Small Donor Matching</a:t>
            </a:r>
          </a:p>
          <a:p>
            <a:pPr lvl="1"/>
            <a:r>
              <a:rPr lang="en-US" dirty="0" smtClean="0"/>
              <a:t>San Francisco, California</a:t>
            </a:r>
            <a:endParaRPr lang="en-US" strike="sngStrike" dirty="0">
              <a:solidFill>
                <a:srgbClr val="FF0000"/>
              </a:solidFill>
            </a:endParaRPr>
          </a:p>
        </p:txBody>
      </p:sp>
      <p:pic>
        <p:nvPicPr>
          <p:cNvPr id="6" name="Picture 5"/>
          <p:cNvPicPr>
            <a:picLocks noChangeAspect="1"/>
          </p:cNvPicPr>
          <p:nvPr/>
        </p:nvPicPr>
        <p:blipFill>
          <a:blip r:embed="rId3"/>
          <a:stretch>
            <a:fillRect/>
          </a:stretch>
        </p:blipFill>
        <p:spPr>
          <a:xfrm>
            <a:off x="6809030" y="232574"/>
            <a:ext cx="2334970" cy="1725318"/>
          </a:xfrm>
          <a:prstGeom prst="rect">
            <a:avLst/>
          </a:prstGeom>
        </p:spPr>
      </p:pic>
    </p:spTree>
    <p:extLst>
      <p:ext uri="{BB962C8B-B14F-4D97-AF65-F5344CB8AC3E}">
        <p14:creationId xmlns:p14="http://schemas.microsoft.com/office/powerpoint/2010/main" val="3913012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6198098" cy="1143000"/>
          </a:xfrm>
        </p:spPr>
        <p:txBody>
          <a:bodyPr/>
          <a:lstStyle/>
          <a:p>
            <a:r>
              <a:rPr lang="en-US" dirty="0" smtClean="0"/>
              <a:t>Recommended </a:t>
            </a:r>
            <a:br>
              <a:rPr lang="en-US" dirty="0" smtClean="0"/>
            </a:br>
            <a:r>
              <a:rPr lang="en-US" dirty="0" smtClean="0"/>
              <a:t>Best Practices</a:t>
            </a:r>
            <a:endParaRPr lang="en-US" dirty="0"/>
          </a:p>
        </p:txBody>
      </p:sp>
      <p:sp>
        <p:nvSpPr>
          <p:cNvPr id="3" name="Content Placeholder 2"/>
          <p:cNvSpPr>
            <a:spLocks noGrp="1"/>
          </p:cNvSpPr>
          <p:nvPr>
            <p:ph idx="1"/>
          </p:nvPr>
        </p:nvSpPr>
        <p:spPr>
          <a:xfrm>
            <a:off x="457199" y="2209800"/>
            <a:ext cx="7604712" cy="4394200"/>
          </a:xfrm>
        </p:spPr>
        <p:txBody>
          <a:bodyPr>
            <a:normAutofit lnSpcReduction="10000"/>
          </a:bodyPr>
          <a:lstStyle/>
          <a:p>
            <a:r>
              <a:rPr lang="en-US" b="1" dirty="0" smtClean="0"/>
              <a:t>Voluntary system: </a:t>
            </a:r>
            <a:r>
              <a:rPr lang="en-US" dirty="0" smtClean="0"/>
              <a:t>candidates decide whether or not to participate in public financing.</a:t>
            </a:r>
          </a:p>
          <a:p>
            <a:r>
              <a:rPr lang="en-US" b="1" dirty="0" smtClean="0"/>
              <a:t>Qualifying contributions: </a:t>
            </a:r>
            <a:r>
              <a:rPr lang="en-US" dirty="0" smtClean="0"/>
              <a:t>candidates qualify through a specified number of small contributions.</a:t>
            </a:r>
          </a:p>
          <a:p>
            <a:r>
              <a:rPr lang="en-US" b="1" dirty="0" smtClean="0"/>
              <a:t>Candidate expenditure cap.</a:t>
            </a:r>
          </a:p>
          <a:p>
            <a:r>
              <a:rPr lang="en-US" b="1" dirty="0" smtClean="0"/>
              <a:t>Cap on individual campaign contributions.</a:t>
            </a:r>
          </a:p>
          <a:p>
            <a:r>
              <a:rPr lang="en-US" b="1" dirty="0" smtClean="0"/>
              <a:t>Matching funds: </a:t>
            </a:r>
            <a:r>
              <a:rPr lang="en-US" dirty="0" smtClean="0"/>
              <a:t>individual contributions are matched by a Fair Elections Fund.</a:t>
            </a:r>
            <a:endParaRPr lang="en-US" strike="sngStrike" dirty="0" smtClean="0"/>
          </a:p>
          <a:p>
            <a:r>
              <a:rPr lang="en-US" b="1" dirty="0" smtClean="0"/>
              <a:t>Disclosure and monitoring: </a:t>
            </a:r>
            <a:r>
              <a:rPr lang="en-US" dirty="0" smtClean="0"/>
              <a:t>administration of the system includes includes a clear and effective disclosure/monitoring system.</a:t>
            </a:r>
            <a:endParaRPr lang="en-US" sz="1600" i="1" dirty="0" smtClean="0"/>
          </a:p>
        </p:txBody>
      </p:sp>
      <p:pic>
        <p:nvPicPr>
          <p:cNvPr id="4" name="Picture 3"/>
          <p:cNvPicPr/>
          <p:nvPr/>
        </p:nvPicPr>
        <p:blipFill>
          <a:blip r:embed="rId3" cstate="email">
            <a:extLst>
              <a:ext uri="{28A0092B-C50C-407E-A947-70E740481C1C}">
                <a14:useLocalDpi xmlns:a14="http://schemas.microsoft.com/office/drawing/2010/main" val="0"/>
              </a:ext>
            </a:extLst>
          </a:blip>
          <a:stretch>
            <a:fillRect/>
          </a:stretch>
        </p:blipFill>
        <p:spPr>
          <a:xfrm>
            <a:off x="6655297" y="281313"/>
            <a:ext cx="2224867" cy="1615538"/>
          </a:xfrm>
          <a:prstGeom prst="rect">
            <a:avLst/>
          </a:prstGeom>
          <a:ln w="57150" cmpd="sng">
            <a:solidFill>
              <a:schemeClr val="bg1"/>
            </a:solidFill>
          </a:ln>
        </p:spPr>
      </p:pic>
    </p:spTree>
    <p:extLst>
      <p:ext uri="{BB962C8B-B14F-4D97-AF65-F5344CB8AC3E}">
        <p14:creationId xmlns:p14="http://schemas.microsoft.com/office/powerpoint/2010/main" val="33933087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Qualifying Contributions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Threshold for qualifying:  </a:t>
            </a:r>
          </a:p>
          <a:p>
            <a:pPr lvl="1"/>
            <a:r>
              <a:rPr lang="en-US" dirty="0" smtClean="0"/>
              <a:t>Mayor:  100 contributions of $5 to $100 from registered voters with in the City totaling at least $5,000</a:t>
            </a:r>
          </a:p>
          <a:p>
            <a:pPr lvl="1"/>
            <a:r>
              <a:rPr lang="en-US" dirty="0" smtClean="0"/>
              <a:t>Council:  25 contributions of $5 to $100 from </a:t>
            </a:r>
            <a:r>
              <a:rPr lang="en-US" dirty="0"/>
              <a:t>registered voters </a:t>
            </a:r>
            <a:r>
              <a:rPr lang="en-US" dirty="0" smtClean="0"/>
              <a:t>within </a:t>
            </a:r>
            <a:r>
              <a:rPr lang="en-US" dirty="0"/>
              <a:t>the district </a:t>
            </a:r>
            <a:r>
              <a:rPr lang="en-US" dirty="0" smtClean="0"/>
              <a:t>totaling at least $1,000.</a:t>
            </a:r>
          </a:p>
          <a:p>
            <a:r>
              <a:rPr lang="en-US" b="1" dirty="0" smtClean="0"/>
              <a:t>Candidates agree to limitations:</a:t>
            </a:r>
          </a:p>
          <a:p>
            <a:pPr lvl="1"/>
            <a:r>
              <a:rPr lang="en-US" dirty="0" smtClean="0"/>
              <a:t>Limit amount that can be raised from each donor.</a:t>
            </a:r>
          </a:p>
          <a:p>
            <a:pPr lvl="1"/>
            <a:r>
              <a:rPr lang="en-US" dirty="0" smtClean="0"/>
              <a:t>No use of personal funds.</a:t>
            </a:r>
          </a:p>
          <a:p>
            <a:pPr lvl="1"/>
            <a:r>
              <a:rPr lang="en-US" dirty="0" smtClean="0"/>
              <a:t>Limit campaign expenditures to direct campaign expenses only (can’t be used to buy personal computers, etc.).</a:t>
            </a:r>
          </a:p>
          <a:p>
            <a:pPr lvl="1"/>
            <a:r>
              <a:rPr lang="en-US" dirty="0" smtClean="0"/>
              <a:t>No coordination with outside PACs/groups.</a:t>
            </a:r>
          </a:p>
        </p:txBody>
      </p:sp>
      <p:pic>
        <p:nvPicPr>
          <p:cNvPr id="4" name="Picture 3"/>
          <p:cNvPicPr>
            <a:picLocks noChangeAspect="1"/>
          </p:cNvPicPr>
          <p:nvPr/>
        </p:nvPicPr>
        <p:blipFill>
          <a:blip r:embed="rId3"/>
          <a:stretch>
            <a:fillRect/>
          </a:stretch>
        </p:blipFill>
        <p:spPr>
          <a:xfrm>
            <a:off x="6611739" y="191631"/>
            <a:ext cx="2334970" cy="1725318"/>
          </a:xfrm>
          <a:prstGeom prst="rect">
            <a:avLst/>
          </a:prstGeom>
        </p:spPr>
      </p:pic>
    </p:spTree>
    <p:extLst>
      <p:ext uri="{BB962C8B-B14F-4D97-AF65-F5344CB8AC3E}">
        <p14:creationId xmlns:p14="http://schemas.microsoft.com/office/powerpoint/2010/main" val="21620041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Candidate Expenditure Cap</a:t>
            </a:r>
            <a:endParaRPr lang="en-US" strike="sngStrike" dirty="0"/>
          </a:p>
        </p:txBody>
      </p:sp>
      <p:sp>
        <p:nvSpPr>
          <p:cNvPr id="3" name="Content Placeholder 2"/>
          <p:cNvSpPr>
            <a:spLocks noGrp="1"/>
          </p:cNvSpPr>
          <p:nvPr>
            <p:ph idx="1"/>
          </p:nvPr>
        </p:nvSpPr>
        <p:spPr/>
        <p:txBody>
          <a:bodyPr>
            <a:normAutofit lnSpcReduction="10000"/>
          </a:bodyPr>
          <a:lstStyle/>
          <a:p>
            <a:pPr lvl="0"/>
            <a:r>
              <a:rPr lang="en-US" b="1" dirty="0" smtClean="0"/>
              <a:t>The cap is informed through a </a:t>
            </a:r>
            <a:r>
              <a:rPr lang="en-US" b="1" dirty="0"/>
              <a:t>review of </a:t>
            </a:r>
            <a:r>
              <a:rPr lang="en-US" b="1" dirty="0" smtClean="0"/>
              <a:t>past expenditures for winning campaigns. </a:t>
            </a:r>
            <a:endParaRPr lang="en-US" b="1" strike="sngStrike" dirty="0" smtClean="0"/>
          </a:p>
          <a:p>
            <a:pPr lvl="0"/>
            <a:r>
              <a:rPr lang="en-US" b="1" dirty="0" smtClean="0"/>
              <a:t>Cap set at high </a:t>
            </a:r>
            <a:r>
              <a:rPr lang="en-US" b="1" dirty="0"/>
              <a:t>enough level to</a:t>
            </a:r>
            <a:r>
              <a:rPr lang="en-US" b="1" dirty="0" smtClean="0"/>
              <a:t> make public financing an attractive option and to allow </a:t>
            </a:r>
            <a:r>
              <a:rPr lang="en-US" b="1" dirty="0"/>
              <a:t>participating candidates to conduct a viable </a:t>
            </a:r>
            <a:r>
              <a:rPr lang="en-US" b="1" dirty="0" smtClean="0"/>
              <a:t>campaign.</a:t>
            </a:r>
          </a:p>
          <a:p>
            <a:r>
              <a:rPr lang="en-US" b="1" dirty="0" smtClean="0"/>
              <a:t>Recommended candidate expenditure cap per position:</a:t>
            </a:r>
          </a:p>
          <a:p>
            <a:pPr lvl="1"/>
            <a:r>
              <a:rPr lang="en-US" dirty="0" smtClean="0"/>
              <a:t>Mayor:  		$80,000</a:t>
            </a:r>
          </a:p>
          <a:p>
            <a:pPr lvl="1"/>
            <a:r>
              <a:rPr lang="en-US" dirty="0" smtClean="0"/>
              <a:t>Councilor:  		$15,000</a:t>
            </a:r>
          </a:p>
          <a:p>
            <a:pPr lvl="1"/>
            <a:r>
              <a:rPr lang="en-US" dirty="0" smtClean="0"/>
              <a:t>Municipal Judge:	$15,000</a:t>
            </a:r>
          </a:p>
          <a:p>
            <a:endParaRPr lang="en-US" dirty="0"/>
          </a:p>
        </p:txBody>
      </p:sp>
      <p:pic>
        <p:nvPicPr>
          <p:cNvPr id="4" name="Picture 3"/>
          <p:cNvPicPr>
            <a:picLocks noChangeAspect="1"/>
          </p:cNvPicPr>
          <p:nvPr/>
        </p:nvPicPr>
        <p:blipFill>
          <a:blip r:embed="rId3"/>
          <a:stretch>
            <a:fillRect/>
          </a:stretch>
        </p:blipFill>
        <p:spPr>
          <a:xfrm>
            <a:off x="6679978" y="218926"/>
            <a:ext cx="2334970" cy="1725318"/>
          </a:xfrm>
          <a:prstGeom prst="rect">
            <a:avLst/>
          </a:prstGeom>
        </p:spPr>
      </p:pic>
    </p:spTree>
    <p:extLst>
      <p:ext uri="{BB962C8B-B14F-4D97-AF65-F5344CB8AC3E}">
        <p14:creationId xmlns:p14="http://schemas.microsoft.com/office/powerpoint/2010/main" val="12001430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br>
              <a:rPr lang="en-US" dirty="0" smtClean="0"/>
            </a:br>
            <a:r>
              <a:rPr lang="en-US" dirty="0" smtClean="0"/>
              <a:t>Cap on Individual Campaign Contributions</a:t>
            </a:r>
            <a:endParaRPr lang="en-US" strike="sngStrike" dirty="0"/>
          </a:p>
        </p:txBody>
      </p:sp>
      <p:sp>
        <p:nvSpPr>
          <p:cNvPr id="3" name="Content Placeholder 2"/>
          <p:cNvSpPr>
            <a:spLocks noGrp="1"/>
          </p:cNvSpPr>
          <p:nvPr>
            <p:ph idx="1"/>
          </p:nvPr>
        </p:nvSpPr>
        <p:spPr/>
        <p:txBody>
          <a:bodyPr>
            <a:normAutofit/>
          </a:bodyPr>
          <a:lstStyle/>
          <a:p>
            <a:pPr>
              <a:spcBef>
                <a:spcPts val="200"/>
              </a:spcBef>
              <a:buFont typeface="Wingdings" panose="05000000000000000000" pitchFamily="2" charset="2"/>
              <a:buChar char="§"/>
            </a:pPr>
            <a:r>
              <a:rPr lang="en-US" b="1" dirty="0" smtClean="0">
                <a:latin typeface="Calibri" panose="020F0502020204030204" pitchFamily="34" charset="0"/>
                <a:ea typeface="Times New Roman" panose="02020603050405020304" pitchFamily="18" charset="0"/>
                <a:cs typeface="Times New Roman" panose="02020603050405020304" pitchFamily="18" charset="0"/>
              </a:rPr>
              <a:t>Intent is to reduce influence, empower small donors, and engage more citizen participation in election process. </a:t>
            </a:r>
          </a:p>
          <a:p>
            <a:pPr marL="0" indent="0">
              <a:spcBef>
                <a:spcPts val="200"/>
              </a:spcBef>
              <a:buNone/>
            </a:pPr>
            <a:endParaRPr lang="en-US" b="1" dirty="0" smtClean="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a:spcBef>
                <a:spcPts val="200"/>
              </a:spcBef>
              <a:buFont typeface="Wingdings" panose="05000000000000000000" pitchFamily="2" charset="2"/>
              <a:buChar char="§"/>
            </a:pPr>
            <a:r>
              <a:rPr lang="en-US" b="1" dirty="0" smtClean="0">
                <a:latin typeface="Calibri" panose="020F0502020204030204" pitchFamily="34" charset="0"/>
                <a:ea typeface="Times New Roman" panose="02020603050405020304" pitchFamily="18" charset="0"/>
                <a:cs typeface="Times New Roman" panose="02020603050405020304" pitchFamily="18" charset="0"/>
              </a:rPr>
              <a:t>Suggested donation caps:</a:t>
            </a:r>
          </a:p>
          <a:p>
            <a:pPr marL="514350" lvl="2" indent="-285750">
              <a:spcBef>
                <a:spcPts val="200"/>
              </a:spcBef>
              <a:buFont typeface="Wingdings" panose="05000000000000000000" pitchFamily="2" charset="2"/>
              <a:buChar char="§"/>
            </a:pPr>
            <a:r>
              <a:rPr lang="en-US" dirty="0" smtClean="0">
                <a:latin typeface="Calibri" panose="020F0502020204030204" pitchFamily="34" charset="0"/>
                <a:ea typeface="Times New Roman" panose="02020603050405020304" pitchFamily="18" charset="0"/>
                <a:cs typeface="Times New Roman" panose="02020603050405020304" pitchFamily="18" charset="0"/>
              </a:rPr>
              <a:t>Mayor:	$200</a:t>
            </a:r>
          </a:p>
          <a:p>
            <a:pPr marL="514350" lvl="2" indent="-285750">
              <a:spcBef>
                <a:spcPts val="200"/>
              </a:spcBef>
              <a:buFont typeface="Wingdings" panose="05000000000000000000" pitchFamily="2" charset="2"/>
              <a:buChar char="§"/>
            </a:pPr>
            <a:r>
              <a:rPr lang="en-US" dirty="0" smtClean="0">
                <a:latin typeface="Calibri" panose="020F0502020204030204" pitchFamily="34" charset="0"/>
                <a:ea typeface="Times New Roman" panose="02020603050405020304" pitchFamily="18" charset="0"/>
                <a:cs typeface="Times New Roman" panose="02020603050405020304" pitchFamily="18" charset="0"/>
              </a:rPr>
              <a:t>Council:	$100</a:t>
            </a:r>
          </a:p>
          <a:p>
            <a:pPr marL="514350" lvl="2" indent="-285750">
              <a:spcBef>
                <a:spcPts val="200"/>
              </a:spcBef>
              <a:buFont typeface="Wingdings" panose="05000000000000000000" pitchFamily="2" charset="2"/>
              <a:buChar char="§"/>
            </a:pPr>
            <a:r>
              <a:rPr lang="en-US" dirty="0" smtClean="0">
                <a:latin typeface="Calibri" panose="020F0502020204030204" pitchFamily="34" charset="0"/>
                <a:ea typeface="Times New Roman" panose="02020603050405020304" pitchFamily="18" charset="0"/>
                <a:cs typeface="Times New Roman" panose="02020603050405020304" pitchFamily="18" charset="0"/>
              </a:rPr>
              <a:t>Judge:	(Use qualifying contributions only then award specified block grant.  Las Cruces does not have a climate of judges soliciting contributions.)</a:t>
            </a:r>
          </a:p>
          <a:p>
            <a:pPr marL="0" marR="0">
              <a:spcBef>
                <a:spcPts val="200"/>
              </a:spcBef>
              <a:spcAft>
                <a:spcPts val="0"/>
              </a:spcAft>
            </a:pPr>
            <a:endParaRPr lang="en-US" b="1" i="1" dirty="0" smtClean="0">
              <a:solidFill>
                <a:srgbClr val="0070C0"/>
              </a:solidFill>
              <a:latin typeface="Calibri" panose="020F0502020204030204" pitchFamily="34" charset="0"/>
              <a:ea typeface="Times New Roman" panose="02020603050405020304" pitchFamily="18" charset="0"/>
              <a:cs typeface="Times New Roman" panose="02020603050405020304" pitchFamily="18" charset="0"/>
            </a:endParaRPr>
          </a:p>
          <a:p>
            <a:pPr marL="0" marR="0">
              <a:spcBef>
                <a:spcPts val="200"/>
              </a:spcBef>
              <a:spcAft>
                <a:spcPts val="0"/>
              </a:spcAft>
            </a:pPr>
            <a:endParaRPr lang="en-US" b="1" i="1" dirty="0" smtClean="0">
              <a:solidFill>
                <a:srgbClr val="0070C0"/>
              </a:solidFill>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spcBef>
                <a:spcPts val="0"/>
              </a:spcBef>
              <a:spcAft>
                <a:spcPts val="0"/>
              </a:spcAft>
              <a:buNone/>
            </a:pPr>
            <a:endParaRPr lang="en-US"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None/>
            </a:pPr>
            <a:endParaRPr lang="en-US" sz="1514"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p:cNvPicPr>
            <a:picLocks noChangeAspect="1"/>
          </p:cNvPicPr>
          <p:nvPr/>
        </p:nvPicPr>
        <p:blipFill>
          <a:blip r:embed="rId3"/>
          <a:stretch>
            <a:fillRect/>
          </a:stretch>
        </p:blipFill>
        <p:spPr>
          <a:xfrm>
            <a:off x="6693625" y="232574"/>
            <a:ext cx="2334970" cy="1725318"/>
          </a:xfrm>
          <a:prstGeom prst="rect">
            <a:avLst/>
          </a:prstGeom>
        </p:spPr>
      </p:pic>
    </p:spTree>
    <p:extLst>
      <p:ext uri="{BB962C8B-B14F-4D97-AF65-F5344CB8AC3E}">
        <p14:creationId xmlns:p14="http://schemas.microsoft.com/office/powerpoint/2010/main" val="12433531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br>
              <a:rPr lang="en-US" dirty="0" smtClean="0"/>
            </a:br>
            <a:r>
              <a:rPr lang="en-US" dirty="0" smtClean="0"/>
              <a:t>Matching of Individual </a:t>
            </a:r>
            <a:r>
              <a:rPr lang="en-US" dirty="0"/>
              <a:t>C</a:t>
            </a:r>
            <a:r>
              <a:rPr lang="en-US" dirty="0" smtClean="0"/>
              <a:t>ampaign </a:t>
            </a:r>
            <a:r>
              <a:rPr lang="en-US" dirty="0"/>
              <a:t>C</a:t>
            </a:r>
            <a:r>
              <a:rPr lang="en-US" dirty="0" smtClean="0"/>
              <a:t>ontributions</a:t>
            </a:r>
            <a:endParaRPr lang="en-US" strike="sngStrike" dirty="0"/>
          </a:p>
        </p:txBody>
      </p:sp>
      <p:sp>
        <p:nvSpPr>
          <p:cNvPr id="3" name="Content Placeholder 2"/>
          <p:cNvSpPr>
            <a:spLocks noGrp="1"/>
          </p:cNvSpPr>
          <p:nvPr>
            <p:ph idx="1"/>
          </p:nvPr>
        </p:nvSpPr>
        <p:spPr>
          <a:xfrm>
            <a:off x="457199" y="2209800"/>
            <a:ext cx="7395041" cy="3243399"/>
          </a:xfrm>
        </p:spPr>
        <p:txBody>
          <a:bodyPr>
            <a:normAutofit/>
          </a:bodyPr>
          <a:lstStyle/>
          <a:p>
            <a:pPr marR="0">
              <a:spcBef>
                <a:spcPts val="200"/>
              </a:spcBef>
              <a:spcAft>
                <a:spcPts val="0"/>
              </a:spcAft>
              <a:buFont typeface="Wingdings" panose="05000000000000000000" pitchFamily="2" charset="2"/>
              <a:buChar char="§"/>
            </a:pPr>
            <a:r>
              <a:rPr lang="en-US" b="1" dirty="0" smtClean="0">
                <a:ea typeface="Times New Roman" panose="02020603050405020304" pitchFamily="18" charset="0"/>
                <a:cs typeface="Times New Roman" panose="02020603050405020304" pitchFamily="18" charset="0"/>
              </a:rPr>
              <a:t>Contributions from individuals received by participating </a:t>
            </a:r>
            <a:r>
              <a:rPr lang="en-US" b="1" dirty="0">
                <a:ea typeface="Times New Roman" panose="02020603050405020304" pitchFamily="18" charset="0"/>
                <a:cs typeface="Times New Roman" panose="02020603050405020304" pitchFamily="18" charset="0"/>
              </a:rPr>
              <a:t>candidates</a:t>
            </a:r>
            <a:r>
              <a:rPr lang="en-US" b="1" dirty="0" smtClean="0">
                <a:ea typeface="Times New Roman" panose="02020603050405020304" pitchFamily="18" charset="0"/>
                <a:cs typeface="Times New Roman" panose="02020603050405020304" pitchFamily="18" charset="0"/>
              </a:rPr>
              <a:t> will </a:t>
            </a:r>
            <a:r>
              <a:rPr lang="en-US" b="1" dirty="0">
                <a:ea typeface="Times New Roman" panose="02020603050405020304" pitchFamily="18" charset="0"/>
                <a:cs typeface="Times New Roman" panose="02020603050405020304" pitchFamily="18" charset="0"/>
              </a:rPr>
              <a:t>be matched by Fair Election</a:t>
            </a:r>
            <a:r>
              <a:rPr lang="en-US" b="1" dirty="0" smtClean="0">
                <a:ea typeface="Times New Roman" panose="02020603050405020304" pitchFamily="18" charset="0"/>
                <a:cs typeface="Times New Roman" panose="02020603050405020304" pitchFamily="18" charset="0"/>
              </a:rPr>
              <a:t> Fund.</a:t>
            </a:r>
            <a:endParaRPr lang="en-US" b="1" dirty="0" smtClean="0">
              <a:solidFill>
                <a:srgbClr val="FF0000"/>
              </a:solidFill>
              <a:ea typeface="Times New Roman" panose="02020603050405020304" pitchFamily="18" charset="0"/>
              <a:cs typeface="Times New Roman" panose="02020603050405020304" pitchFamily="18" charset="0"/>
            </a:endParaRPr>
          </a:p>
          <a:p>
            <a:pPr marR="0" lvl="0">
              <a:spcBef>
                <a:spcPts val="0"/>
              </a:spcBef>
              <a:spcAft>
                <a:spcPts val="0"/>
              </a:spcAft>
              <a:buFont typeface="Wingdings" panose="05000000000000000000" pitchFamily="2" charset="2"/>
              <a:buChar char="§"/>
            </a:pPr>
            <a:r>
              <a:rPr lang="en-US" b="1" dirty="0">
                <a:ea typeface="Calibri" panose="020F0502020204030204" pitchFamily="34" charset="0"/>
                <a:cs typeface="Times New Roman" panose="02020603050405020304" pitchFamily="18" charset="0"/>
              </a:rPr>
              <a:t>S</a:t>
            </a:r>
            <a:r>
              <a:rPr lang="en-US" b="1" dirty="0" smtClean="0">
                <a:ea typeface="Calibri" panose="020F0502020204030204" pitchFamily="34" charset="0"/>
                <a:cs typeface="Times New Roman" panose="02020603050405020304" pitchFamily="18" charset="0"/>
              </a:rPr>
              <a:t>uggested match ratios:</a:t>
            </a:r>
          </a:p>
          <a:p>
            <a:pPr lvl="1">
              <a:spcBef>
                <a:spcPts val="0"/>
              </a:spcBef>
              <a:buFont typeface="Wingdings" panose="05000000000000000000" pitchFamily="2" charset="2"/>
              <a:buChar char="§"/>
            </a:pPr>
            <a:r>
              <a:rPr lang="en-US" dirty="0" smtClean="0">
                <a:ea typeface="Calibri" panose="020F0502020204030204" pitchFamily="34" charset="0"/>
                <a:cs typeface="Times New Roman" panose="02020603050405020304" pitchFamily="18" charset="0"/>
              </a:rPr>
              <a:t>Mayor: </a:t>
            </a:r>
          </a:p>
          <a:p>
            <a:pPr lvl="2">
              <a:spcBef>
                <a:spcPts val="0"/>
              </a:spcBef>
              <a:buFont typeface="Wingdings" panose="05000000000000000000" pitchFamily="2" charset="2"/>
              <a:buChar char="§"/>
            </a:pPr>
            <a:r>
              <a:rPr lang="en-US" dirty="0">
                <a:ea typeface="Calibri" panose="020F0502020204030204" pitchFamily="34" charset="0"/>
                <a:cs typeface="Times New Roman" panose="02020603050405020304" pitchFamily="18" charset="0"/>
              </a:rPr>
              <a:t>4</a:t>
            </a:r>
            <a:r>
              <a:rPr lang="en-US" dirty="0" smtClean="0">
                <a:ea typeface="Calibri" panose="020F0502020204030204" pitchFamily="34" charset="0"/>
                <a:cs typeface="Times New Roman" panose="02020603050405020304" pitchFamily="18" charset="0"/>
              </a:rPr>
              <a:t>:1 inside City</a:t>
            </a:r>
          </a:p>
          <a:p>
            <a:pPr lvl="2">
              <a:spcBef>
                <a:spcPts val="0"/>
              </a:spcBef>
              <a:buFont typeface="Wingdings" panose="05000000000000000000" pitchFamily="2" charset="2"/>
              <a:buChar char="§"/>
            </a:pPr>
            <a:r>
              <a:rPr lang="en-US" dirty="0" smtClean="0">
                <a:ea typeface="Calibri" panose="020F0502020204030204" pitchFamily="34" charset="0"/>
                <a:cs typeface="Times New Roman" panose="02020603050405020304" pitchFamily="18" charset="0"/>
              </a:rPr>
              <a:t>Outside of City contributions allowed but not matched.</a:t>
            </a:r>
          </a:p>
          <a:p>
            <a:pPr lvl="1">
              <a:spcBef>
                <a:spcPts val="0"/>
              </a:spcBef>
              <a:buFont typeface="Wingdings" panose="05000000000000000000" pitchFamily="2" charset="2"/>
              <a:buChar char="§"/>
            </a:pPr>
            <a:r>
              <a:rPr lang="en-US" dirty="0" smtClean="0">
                <a:ea typeface="Calibri" panose="020F0502020204030204" pitchFamily="34" charset="0"/>
                <a:cs typeface="Times New Roman" panose="02020603050405020304" pitchFamily="18" charset="0"/>
              </a:rPr>
              <a:t>Council:  </a:t>
            </a:r>
          </a:p>
          <a:p>
            <a:pPr lvl="2">
              <a:spcBef>
                <a:spcPts val="0"/>
              </a:spcBef>
              <a:buFont typeface="Wingdings" panose="05000000000000000000" pitchFamily="2" charset="2"/>
              <a:buChar char="§"/>
            </a:pPr>
            <a:r>
              <a:rPr lang="en-US" dirty="0">
                <a:ea typeface="Calibri" panose="020F0502020204030204" pitchFamily="34" charset="0"/>
                <a:cs typeface="Times New Roman" panose="02020603050405020304" pitchFamily="18" charset="0"/>
              </a:rPr>
              <a:t>4</a:t>
            </a:r>
            <a:r>
              <a:rPr lang="en-US" dirty="0" smtClean="0">
                <a:ea typeface="Calibri" panose="020F0502020204030204" pitchFamily="34" charset="0"/>
                <a:cs typeface="Times New Roman" panose="02020603050405020304" pitchFamily="18" charset="0"/>
              </a:rPr>
              <a:t>:1 in district</a:t>
            </a:r>
          </a:p>
          <a:p>
            <a:pPr lvl="2">
              <a:spcBef>
                <a:spcPts val="0"/>
              </a:spcBef>
              <a:buFont typeface="Wingdings" panose="05000000000000000000" pitchFamily="2" charset="2"/>
              <a:buChar char="§"/>
            </a:pPr>
            <a:r>
              <a:rPr lang="en-US" dirty="0" smtClean="0">
                <a:ea typeface="Calibri" panose="020F0502020204030204" pitchFamily="34" charset="0"/>
                <a:cs typeface="Times New Roman" panose="02020603050405020304" pitchFamily="18" charset="0"/>
              </a:rPr>
              <a:t>Outside district contributions allowed but not matched</a:t>
            </a:r>
            <a:endParaRPr lang="en-US" dirty="0" smtClean="0">
              <a:solidFill>
                <a:srgbClr val="FF0000"/>
              </a:solidFill>
              <a:ea typeface="Calibri" panose="020F0502020204030204" pitchFamily="34" charset="0"/>
              <a:cs typeface="Times New Roman" panose="02020603050405020304" pitchFamily="18" charset="0"/>
            </a:endParaRPr>
          </a:p>
          <a:p>
            <a:pPr>
              <a:spcBef>
                <a:spcPts val="0"/>
              </a:spcBef>
              <a:buFont typeface="Wingdings" panose="05000000000000000000" pitchFamily="2" charset="2"/>
              <a:buChar char="§"/>
            </a:pPr>
            <a:r>
              <a:rPr lang="en-US" b="1" dirty="0" smtClean="0">
                <a:ea typeface="Calibri" panose="020F0502020204030204" pitchFamily="34" charset="0"/>
                <a:cs typeface="Times New Roman" panose="02020603050405020304" pitchFamily="18" charset="0"/>
              </a:rPr>
              <a:t>How match of contributions works at 4:1 ratio:</a:t>
            </a:r>
            <a:endParaRPr lang="en-US" dirty="0" smtClean="0">
              <a:solidFill>
                <a:srgbClr val="FF0000"/>
              </a:solidFill>
              <a:ea typeface="Calibri" panose="020F0502020204030204" pitchFamily="34" charset="0"/>
              <a:cs typeface="Times New Roman" panose="02020603050405020304" pitchFamily="18" charset="0"/>
            </a:endParaRPr>
          </a:p>
          <a:p>
            <a:pPr marL="800100" lvl="2" indent="-342900">
              <a:spcBef>
                <a:spcPts val="0"/>
              </a:spcBef>
              <a:buFont typeface="Symbol" panose="05050102010706020507" pitchFamily="18" charset="2"/>
              <a:buChar char=""/>
            </a:pPr>
            <a:endParaRPr lang="en-US"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None/>
            </a:pPr>
            <a:endParaRPr lang="en-US" sz="1514"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p:cNvPicPr>
            <a:picLocks noChangeAspect="1"/>
          </p:cNvPicPr>
          <p:nvPr/>
        </p:nvPicPr>
        <p:blipFill>
          <a:blip r:embed="rId3"/>
          <a:stretch>
            <a:fillRect/>
          </a:stretch>
        </p:blipFill>
        <p:spPr>
          <a:xfrm>
            <a:off x="6693625" y="232574"/>
            <a:ext cx="2334970" cy="1725318"/>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1596955507"/>
              </p:ext>
            </p:extLst>
          </p:nvPr>
        </p:nvGraphicFramePr>
        <p:xfrm>
          <a:off x="896451" y="5195895"/>
          <a:ext cx="7229703" cy="1562446"/>
        </p:xfrm>
        <a:graphic>
          <a:graphicData uri="http://schemas.openxmlformats.org/drawingml/2006/table">
            <a:tbl>
              <a:tblPr firstRow="1" bandRow="1">
                <a:tableStyleId>{5C22544A-7EE6-4342-B048-85BDC9FD1C3A}</a:tableStyleId>
              </a:tblPr>
              <a:tblGrid>
                <a:gridCol w="2409901"/>
                <a:gridCol w="2409901"/>
                <a:gridCol w="2409901"/>
              </a:tblGrid>
              <a:tr h="465166">
                <a:tc>
                  <a:txBody>
                    <a:bodyPr/>
                    <a:lstStyle/>
                    <a:p>
                      <a:pPr algn="ctr"/>
                      <a:r>
                        <a:rPr lang="en-US" sz="1200" dirty="0" smtClean="0">
                          <a:solidFill>
                            <a:schemeClr val="tx1"/>
                          </a:solidFill>
                        </a:rPr>
                        <a:t>Individual</a:t>
                      </a:r>
                      <a:r>
                        <a:rPr lang="en-US" sz="1200" baseline="0" dirty="0" smtClean="0">
                          <a:solidFill>
                            <a:schemeClr val="tx1"/>
                          </a:solidFill>
                        </a:rPr>
                        <a:t> Contribution</a:t>
                      </a:r>
                      <a:endParaRPr lang="en-US" sz="1200" dirty="0">
                        <a:solidFill>
                          <a:schemeClr val="tx1"/>
                        </a:solidFill>
                      </a:endParaRPr>
                    </a:p>
                  </a:txBody>
                  <a:tcPr/>
                </a:tc>
                <a:tc>
                  <a:txBody>
                    <a:bodyPr/>
                    <a:lstStyle/>
                    <a:p>
                      <a:pPr algn="ctr"/>
                      <a:r>
                        <a:rPr lang="en-US" sz="1200" dirty="0" smtClean="0">
                          <a:solidFill>
                            <a:schemeClr val="tx1"/>
                          </a:solidFill>
                        </a:rPr>
                        <a:t>Matched Amount</a:t>
                      </a:r>
                      <a:r>
                        <a:rPr lang="en-US" sz="1200" baseline="0" dirty="0" smtClean="0">
                          <a:solidFill>
                            <a:schemeClr val="tx1"/>
                          </a:solidFill>
                        </a:rPr>
                        <a:t> (4:1)</a:t>
                      </a:r>
                      <a:endParaRPr lang="en-US" sz="1200" dirty="0">
                        <a:solidFill>
                          <a:schemeClr val="tx1"/>
                        </a:solidFill>
                      </a:endParaRPr>
                    </a:p>
                  </a:txBody>
                  <a:tcPr/>
                </a:tc>
                <a:tc>
                  <a:txBody>
                    <a:bodyPr/>
                    <a:lstStyle/>
                    <a:p>
                      <a:pPr algn="ctr"/>
                      <a:r>
                        <a:rPr lang="en-US" sz="1200" dirty="0" smtClean="0">
                          <a:solidFill>
                            <a:schemeClr val="tx1"/>
                          </a:solidFill>
                        </a:rPr>
                        <a:t>Total Received</a:t>
                      </a:r>
                      <a:r>
                        <a:rPr lang="en-US" sz="1200" baseline="0" dirty="0" smtClean="0">
                          <a:solidFill>
                            <a:schemeClr val="tx1"/>
                          </a:solidFill>
                        </a:rPr>
                        <a:t> by</a:t>
                      </a:r>
                      <a:r>
                        <a:rPr lang="en-US" sz="1200" dirty="0" smtClean="0">
                          <a:solidFill>
                            <a:schemeClr val="tx1"/>
                          </a:solidFill>
                        </a:rPr>
                        <a:t> Candidate</a:t>
                      </a:r>
                      <a:endParaRPr lang="en-US" sz="1200" dirty="0">
                        <a:solidFill>
                          <a:schemeClr val="tx1"/>
                        </a:solidFill>
                      </a:endParaRPr>
                    </a:p>
                  </a:txBody>
                  <a:tcPr/>
                </a:tc>
              </a:tr>
              <a:tr h="265809">
                <a:tc>
                  <a:txBody>
                    <a:bodyPr/>
                    <a:lstStyle/>
                    <a:p>
                      <a:pPr algn="ctr"/>
                      <a:r>
                        <a:rPr lang="en-US" sz="1200" dirty="0" smtClean="0">
                          <a:solidFill>
                            <a:srgbClr val="00BFC3"/>
                          </a:solidFill>
                        </a:rPr>
                        <a:t>$10</a:t>
                      </a:r>
                      <a:endParaRPr lang="en-US" sz="1200" dirty="0">
                        <a:solidFill>
                          <a:srgbClr val="00BFC3"/>
                        </a:solidFill>
                      </a:endParaRPr>
                    </a:p>
                  </a:txBody>
                  <a:tcPr/>
                </a:tc>
                <a:tc>
                  <a:txBody>
                    <a:bodyPr/>
                    <a:lstStyle/>
                    <a:p>
                      <a:pPr algn="ctr"/>
                      <a:r>
                        <a:rPr lang="en-US" sz="1200" dirty="0" smtClean="0">
                          <a:solidFill>
                            <a:srgbClr val="00BFC3"/>
                          </a:solidFill>
                        </a:rPr>
                        <a:t>$40</a:t>
                      </a:r>
                      <a:endParaRPr lang="en-US" sz="1200" dirty="0">
                        <a:solidFill>
                          <a:srgbClr val="00BFC3"/>
                        </a:solidFill>
                      </a:endParaRPr>
                    </a:p>
                  </a:txBody>
                  <a:tcPr/>
                </a:tc>
                <a:tc>
                  <a:txBody>
                    <a:bodyPr/>
                    <a:lstStyle/>
                    <a:p>
                      <a:pPr algn="ctr"/>
                      <a:r>
                        <a:rPr lang="en-US" sz="1200" dirty="0" smtClean="0">
                          <a:solidFill>
                            <a:srgbClr val="00BFC3"/>
                          </a:solidFill>
                        </a:rPr>
                        <a:t>$50</a:t>
                      </a:r>
                      <a:endParaRPr lang="en-US" sz="1200" dirty="0">
                        <a:solidFill>
                          <a:srgbClr val="00BFC3"/>
                        </a:solidFill>
                      </a:endParaRPr>
                    </a:p>
                  </a:txBody>
                  <a:tcPr/>
                </a:tc>
              </a:tr>
              <a:tr h="265809">
                <a:tc>
                  <a:txBody>
                    <a:bodyPr/>
                    <a:lstStyle/>
                    <a:p>
                      <a:pPr algn="ctr"/>
                      <a:r>
                        <a:rPr lang="en-US" sz="1200" dirty="0" smtClean="0">
                          <a:solidFill>
                            <a:srgbClr val="00BFC3"/>
                          </a:solidFill>
                        </a:rPr>
                        <a:t>$25</a:t>
                      </a:r>
                      <a:endParaRPr lang="en-US" sz="1200" dirty="0">
                        <a:solidFill>
                          <a:srgbClr val="00BFC3"/>
                        </a:solidFill>
                      </a:endParaRPr>
                    </a:p>
                  </a:txBody>
                  <a:tcPr/>
                </a:tc>
                <a:tc>
                  <a:txBody>
                    <a:bodyPr/>
                    <a:lstStyle/>
                    <a:p>
                      <a:pPr algn="ctr"/>
                      <a:r>
                        <a:rPr lang="en-US" sz="1200" dirty="0" smtClean="0">
                          <a:solidFill>
                            <a:srgbClr val="00BFC3"/>
                          </a:solidFill>
                        </a:rPr>
                        <a:t>$100</a:t>
                      </a:r>
                      <a:endParaRPr lang="en-US" sz="1200" dirty="0">
                        <a:solidFill>
                          <a:srgbClr val="00BFC3"/>
                        </a:solidFill>
                      </a:endParaRPr>
                    </a:p>
                  </a:txBody>
                  <a:tcPr/>
                </a:tc>
                <a:tc>
                  <a:txBody>
                    <a:bodyPr/>
                    <a:lstStyle/>
                    <a:p>
                      <a:pPr algn="ctr"/>
                      <a:r>
                        <a:rPr lang="en-US" sz="1200" dirty="0" smtClean="0">
                          <a:solidFill>
                            <a:srgbClr val="00BFC3"/>
                          </a:solidFill>
                        </a:rPr>
                        <a:t>$125</a:t>
                      </a:r>
                      <a:endParaRPr lang="en-US" sz="1200" dirty="0">
                        <a:solidFill>
                          <a:srgbClr val="00BFC3"/>
                        </a:solidFill>
                      </a:endParaRPr>
                    </a:p>
                  </a:txBody>
                  <a:tcPr/>
                </a:tc>
              </a:tr>
              <a:tr h="265809">
                <a:tc>
                  <a:txBody>
                    <a:bodyPr/>
                    <a:lstStyle/>
                    <a:p>
                      <a:pPr algn="ctr"/>
                      <a:r>
                        <a:rPr lang="en-US" sz="1200" dirty="0" smtClean="0">
                          <a:solidFill>
                            <a:srgbClr val="00BFC3"/>
                          </a:solidFill>
                        </a:rPr>
                        <a:t>$50</a:t>
                      </a:r>
                      <a:endParaRPr lang="en-US" sz="1200" dirty="0">
                        <a:solidFill>
                          <a:srgbClr val="00BFC3"/>
                        </a:solidFill>
                      </a:endParaRPr>
                    </a:p>
                  </a:txBody>
                  <a:tcPr/>
                </a:tc>
                <a:tc>
                  <a:txBody>
                    <a:bodyPr/>
                    <a:lstStyle/>
                    <a:p>
                      <a:pPr algn="ctr"/>
                      <a:r>
                        <a:rPr lang="en-US" sz="1200" dirty="0" smtClean="0">
                          <a:solidFill>
                            <a:srgbClr val="00BFC3"/>
                          </a:solidFill>
                        </a:rPr>
                        <a:t>$200</a:t>
                      </a:r>
                      <a:endParaRPr lang="en-US" sz="1200" dirty="0">
                        <a:solidFill>
                          <a:srgbClr val="00BFC3"/>
                        </a:solidFill>
                      </a:endParaRPr>
                    </a:p>
                  </a:txBody>
                  <a:tcPr/>
                </a:tc>
                <a:tc>
                  <a:txBody>
                    <a:bodyPr/>
                    <a:lstStyle/>
                    <a:p>
                      <a:pPr algn="ctr"/>
                      <a:r>
                        <a:rPr lang="en-US" sz="1200" dirty="0" smtClean="0">
                          <a:solidFill>
                            <a:srgbClr val="00BFC3"/>
                          </a:solidFill>
                        </a:rPr>
                        <a:t>$250</a:t>
                      </a:r>
                      <a:endParaRPr lang="en-US" sz="1200" dirty="0">
                        <a:solidFill>
                          <a:srgbClr val="00BFC3"/>
                        </a:solidFill>
                      </a:endParaRPr>
                    </a:p>
                  </a:txBody>
                  <a:tcPr/>
                </a:tc>
              </a:tr>
              <a:tr h="265809">
                <a:tc>
                  <a:txBody>
                    <a:bodyPr/>
                    <a:lstStyle/>
                    <a:p>
                      <a:pPr algn="ctr"/>
                      <a:r>
                        <a:rPr lang="en-US" sz="1200" dirty="0" smtClean="0">
                          <a:solidFill>
                            <a:srgbClr val="00BFC3"/>
                          </a:solidFill>
                        </a:rPr>
                        <a:t>$100</a:t>
                      </a:r>
                      <a:endParaRPr lang="en-US" sz="1200" dirty="0">
                        <a:solidFill>
                          <a:srgbClr val="00BFC3"/>
                        </a:solidFill>
                      </a:endParaRPr>
                    </a:p>
                  </a:txBody>
                  <a:tcPr/>
                </a:tc>
                <a:tc>
                  <a:txBody>
                    <a:bodyPr/>
                    <a:lstStyle/>
                    <a:p>
                      <a:pPr algn="ctr"/>
                      <a:r>
                        <a:rPr lang="en-US" sz="1200" dirty="0" smtClean="0">
                          <a:solidFill>
                            <a:srgbClr val="00BFC3"/>
                          </a:solidFill>
                        </a:rPr>
                        <a:t>$400</a:t>
                      </a:r>
                      <a:endParaRPr lang="en-US" sz="1200" dirty="0">
                        <a:solidFill>
                          <a:srgbClr val="00BFC3"/>
                        </a:solidFill>
                      </a:endParaRPr>
                    </a:p>
                  </a:txBody>
                  <a:tcPr/>
                </a:tc>
                <a:tc>
                  <a:txBody>
                    <a:bodyPr/>
                    <a:lstStyle/>
                    <a:p>
                      <a:pPr algn="ctr"/>
                      <a:r>
                        <a:rPr lang="en-US" sz="1200" dirty="0" smtClean="0">
                          <a:solidFill>
                            <a:srgbClr val="00BFC3"/>
                          </a:solidFill>
                        </a:rPr>
                        <a:t>$500</a:t>
                      </a:r>
                      <a:endParaRPr lang="en-US" sz="1200" dirty="0">
                        <a:solidFill>
                          <a:srgbClr val="00BFC3"/>
                        </a:solidFill>
                      </a:endParaRPr>
                    </a:p>
                  </a:txBody>
                  <a:tcPr/>
                </a:tc>
              </a:tr>
            </a:tbl>
          </a:graphicData>
        </a:graphic>
      </p:graphicFrame>
    </p:spTree>
    <p:extLst>
      <p:ext uri="{BB962C8B-B14F-4D97-AF65-F5344CB8AC3E}">
        <p14:creationId xmlns:p14="http://schemas.microsoft.com/office/powerpoint/2010/main" val="20729752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6195483" cy="1143000"/>
          </a:xfrm>
        </p:spPr>
        <p:txBody>
          <a:bodyPr/>
          <a:lstStyle/>
          <a:p>
            <a:r>
              <a:rPr lang="en-US" dirty="0" smtClean="0">
                <a:solidFill>
                  <a:srgbClr val="FFC000"/>
                </a:solidFill>
              </a:rPr>
              <a:t>Fair Election Fund</a:t>
            </a:r>
            <a:endParaRPr lang="en-US" dirty="0">
              <a:solidFill>
                <a:srgbClr val="FFC000"/>
              </a:solidFill>
            </a:endParaRPr>
          </a:p>
        </p:txBody>
      </p:sp>
      <p:sp>
        <p:nvSpPr>
          <p:cNvPr id="3" name="Content Placeholder 2"/>
          <p:cNvSpPr>
            <a:spLocks noGrp="1"/>
          </p:cNvSpPr>
          <p:nvPr>
            <p:ph idx="1"/>
          </p:nvPr>
        </p:nvSpPr>
        <p:spPr/>
        <p:txBody>
          <a:bodyPr>
            <a:normAutofit fontScale="85000" lnSpcReduction="10000"/>
          </a:bodyPr>
          <a:lstStyle/>
          <a:p>
            <a:r>
              <a:rPr lang="en-US" b="1" i="1" dirty="0"/>
              <a:t>Annual appropriation amount to be put in the Fair Election Fund (Dollar amount per Las Cruces resident per year</a:t>
            </a:r>
            <a:r>
              <a:rPr lang="en-US" b="1" i="1" dirty="0" smtClean="0"/>
              <a:t>).</a:t>
            </a:r>
            <a:endParaRPr lang="en-US" b="1" i="1" dirty="0"/>
          </a:p>
          <a:p>
            <a:pPr lvl="0"/>
            <a:r>
              <a:rPr lang="en-US" b="1" dirty="0"/>
              <a:t>Fair Election Fund </a:t>
            </a:r>
            <a:r>
              <a:rPr lang="en-US" b="1" dirty="0" smtClean="0"/>
              <a:t>appropriation:</a:t>
            </a:r>
            <a:endParaRPr lang="en-US" b="1" dirty="0"/>
          </a:p>
          <a:p>
            <a:pPr lvl="1"/>
            <a:r>
              <a:rPr lang="en-US" dirty="0"/>
              <a:t>$2 per resident/year = $200,000/year = $0.8M for four year cycle</a:t>
            </a:r>
          </a:p>
          <a:p>
            <a:pPr lvl="1"/>
            <a:r>
              <a:rPr lang="en-US" dirty="0"/>
              <a:t>A $200,000 annual assessment for </a:t>
            </a:r>
            <a:r>
              <a:rPr lang="en-US" dirty="0" smtClean="0"/>
              <a:t>public financing </a:t>
            </a:r>
            <a:r>
              <a:rPr lang="en-US" dirty="0"/>
              <a:t>is .23% of 2015-16 projected general fund expenditures.  ($200,000/$85.5M = 0.23%)</a:t>
            </a:r>
            <a:endParaRPr lang="en-US" sz="2200" dirty="0"/>
          </a:p>
          <a:p>
            <a:r>
              <a:rPr lang="en-US" b="1" i="1" dirty="0"/>
              <a:t>Overall cap set on the Fair Election Fund</a:t>
            </a:r>
          </a:p>
          <a:p>
            <a:pPr lvl="1"/>
            <a:r>
              <a:rPr lang="en-US" dirty="0" smtClean="0"/>
              <a:t>Suggested cap of $1M.</a:t>
            </a:r>
          </a:p>
          <a:p>
            <a:pPr lvl="1"/>
            <a:r>
              <a:rPr lang="en-US" dirty="0" smtClean="0"/>
              <a:t>Unused candidate public finance money is returned to the </a:t>
            </a:r>
            <a:r>
              <a:rPr lang="en-US" sz="1882" dirty="0" smtClean="0"/>
              <a:t>Fair Election Fund.</a:t>
            </a:r>
            <a:endParaRPr lang="en-US" dirty="0" smtClean="0"/>
          </a:p>
          <a:p>
            <a:pPr lvl="1"/>
            <a:r>
              <a:rPr lang="en-US" dirty="0" smtClean="0"/>
              <a:t>Surplus money in the Fair Election Fund goes </a:t>
            </a:r>
            <a:r>
              <a:rPr lang="en-US" dirty="0"/>
              <a:t>back to G</a:t>
            </a:r>
            <a:r>
              <a:rPr lang="en-US" dirty="0" smtClean="0"/>
              <a:t>eneral Fund.</a:t>
            </a:r>
            <a:endParaRPr lang="en-US" dirty="0"/>
          </a:p>
        </p:txBody>
      </p:sp>
      <p:pic>
        <p:nvPicPr>
          <p:cNvPr id="4" name="Picture 3"/>
          <p:cNvPicPr>
            <a:picLocks noChangeAspect="1"/>
          </p:cNvPicPr>
          <p:nvPr/>
        </p:nvPicPr>
        <p:blipFill>
          <a:blip r:embed="rId3"/>
          <a:stretch>
            <a:fillRect/>
          </a:stretch>
        </p:blipFill>
        <p:spPr>
          <a:xfrm>
            <a:off x="6652682" y="240780"/>
            <a:ext cx="2334970" cy="1725318"/>
          </a:xfrm>
          <a:prstGeom prst="rect">
            <a:avLst/>
          </a:prstGeom>
        </p:spPr>
      </p:pic>
    </p:spTree>
    <p:extLst>
      <p:ext uri="{BB962C8B-B14F-4D97-AF65-F5344CB8AC3E}">
        <p14:creationId xmlns:p14="http://schemas.microsoft.com/office/powerpoint/2010/main" val="36292539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338" y="739337"/>
            <a:ext cx="6198098" cy="1143000"/>
          </a:xfrm>
        </p:spPr>
        <p:txBody>
          <a:bodyPr/>
          <a:lstStyle/>
          <a:p>
            <a:r>
              <a:rPr lang="en-US" sz="2800" dirty="0" smtClean="0"/>
              <a:t>Administration of Public Finance with Effective Disclosure/Monitoring System</a:t>
            </a:r>
            <a:endParaRPr lang="en-US" sz="2800" dirty="0"/>
          </a:p>
        </p:txBody>
      </p:sp>
      <p:sp>
        <p:nvSpPr>
          <p:cNvPr id="3" name="Content Placeholder 2"/>
          <p:cNvSpPr>
            <a:spLocks noGrp="1"/>
          </p:cNvSpPr>
          <p:nvPr>
            <p:ph idx="1"/>
          </p:nvPr>
        </p:nvSpPr>
        <p:spPr/>
        <p:txBody>
          <a:bodyPr>
            <a:normAutofit/>
          </a:bodyPr>
          <a:lstStyle/>
          <a:p>
            <a:r>
              <a:rPr lang="en-US" b="1" dirty="0"/>
              <a:t>Disclosure/monitoring mostly in place with current </a:t>
            </a:r>
            <a:r>
              <a:rPr lang="en-US" b="1" dirty="0" smtClean="0"/>
              <a:t>code. </a:t>
            </a:r>
          </a:p>
          <a:p>
            <a:r>
              <a:rPr lang="en-US" b="1" dirty="0" smtClean="0"/>
              <a:t>Enforcement</a:t>
            </a:r>
            <a:endParaRPr lang="en-US" b="1" dirty="0"/>
          </a:p>
          <a:p>
            <a:pPr lvl="1"/>
            <a:r>
              <a:rPr lang="en-US" dirty="0"/>
              <a:t>Hearing </a:t>
            </a:r>
            <a:r>
              <a:rPr lang="en-US" dirty="0" smtClean="0"/>
              <a:t>process for complaints</a:t>
            </a:r>
            <a:endParaRPr lang="en-US" dirty="0"/>
          </a:p>
          <a:p>
            <a:pPr lvl="1"/>
            <a:r>
              <a:rPr lang="en-US" dirty="0" smtClean="0"/>
              <a:t>Fines for misuse of money</a:t>
            </a:r>
            <a:endParaRPr lang="en-US" strike="sngStrike" dirty="0"/>
          </a:p>
          <a:p>
            <a:r>
              <a:rPr lang="en-US" b="1" dirty="0" smtClean="0"/>
              <a:t>Cap </a:t>
            </a:r>
            <a:r>
              <a:rPr lang="en-US" b="1" dirty="0"/>
              <a:t>set on administrative and enforcement expenditures for a four year election </a:t>
            </a:r>
            <a:r>
              <a:rPr lang="en-US" b="1" dirty="0" smtClean="0"/>
              <a:t>cycle</a:t>
            </a:r>
          </a:p>
          <a:p>
            <a:pPr lvl="1"/>
            <a:r>
              <a:rPr lang="en-US" dirty="0" smtClean="0"/>
              <a:t>½ FTE @ $50,000 for full FTE </a:t>
            </a:r>
            <a:r>
              <a:rPr lang="en-US" dirty="0"/>
              <a:t>~</a:t>
            </a:r>
            <a:r>
              <a:rPr lang="en-US" dirty="0" smtClean="0"/>
              <a:t> $100,000 for 4 year cycle</a:t>
            </a:r>
          </a:p>
          <a:p>
            <a:endParaRPr lang="en-US" dirty="0"/>
          </a:p>
        </p:txBody>
      </p:sp>
      <p:pic>
        <p:nvPicPr>
          <p:cNvPr id="4" name="Picture 3"/>
          <p:cNvPicPr/>
          <p:nvPr/>
        </p:nvPicPr>
        <p:blipFill>
          <a:blip r:embed="rId3" cstate="email">
            <a:extLst>
              <a:ext uri="{28A0092B-C50C-407E-A947-70E740481C1C}">
                <a14:useLocalDpi xmlns:a14="http://schemas.microsoft.com/office/drawing/2010/main" val="0"/>
              </a:ext>
            </a:extLst>
          </a:blip>
          <a:stretch>
            <a:fillRect/>
          </a:stretch>
        </p:blipFill>
        <p:spPr>
          <a:xfrm>
            <a:off x="6655297" y="281313"/>
            <a:ext cx="2224867" cy="1615538"/>
          </a:xfrm>
          <a:prstGeom prst="rect">
            <a:avLst/>
          </a:prstGeom>
          <a:ln w="57150" cmpd="sng">
            <a:solidFill>
              <a:schemeClr val="bg1"/>
            </a:solidFill>
          </a:ln>
        </p:spPr>
      </p:pic>
    </p:spTree>
    <p:extLst>
      <p:ext uri="{BB962C8B-B14F-4D97-AF65-F5344CB8AC3E}">
        <p14:creationId xmlns:p14="http://schemas.microsoft.com/office/powerpoint/2010/main" val="12894992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Candidate Scenario: </a:t>
            </a:r>
            <a:br>
              <a:rPr lang="en-US" dirty="0" smtClean="0"/>
            </a:br>
            <a:r>
              <a:rPr lang="en-US" dirty="0" smtClean="0"/>
              <a:t>Mayor</a:t>
            </a:r>
            <a:endParaRPr lang="en-US" dirty="0"/>
          </a:p>
        </p:txBody>
      </p:sp>
      <p:sp>
        <p:nvSpPr>
          <p:cNvPr id="3" name="Content Placeholder 2"/>
          <p:cNvSpPr>
            <a:spLocks noGrp="1"/>
          </p:cNvSpPr>
          <p:nvPr>
            <p:ph idx="1"/>
          </p:nvPr>
        </p:nvSpPr>
        <p:spPr/>
        <p:txBody>
          <a:bodyPr/>
          <a:lstStyle/>
          <a:p>
            <a:pPr lvl="0"/>
            <a:r>
              <a:rPr lang="en-US" b="1" dirty="0" smtClean="0"/>
              <a:t>Mayoral Candidate </a:t>
            </a:r>
            <a:r>
              <a:rPr lang="en-US" b="1" dirty="0"/>
              <a:t>fund raising </a:t>
            </a:r>
            <a:r>
              <a:rPr lang="en-US" b="1" dirty="0" smtClean="0"/>
              <a:t>scenarios with 4:1 City match:</a:t>
            </a:r>
            <a:endParaRPr lang="en-US" b="1" dirty="0"/>
          </a:p>
        </p:txBody>
      </p:sp>
      <p:pic>
        <p:nvPicPr>
          <p:cNvPr id="4" name="Picture 3"/>
          <p:cNvPicPr/>
          <p:nvPr/>
        </p:nvPicPr>
        <p:blipFill>
          <a:blip r:embed="rId3" cstate="email">
            <a:extLst>
              <a:ext uri="{28A0092B-C50C-407E-A947-70E740481C1C}">
                <a14:useLocalDpi xmlns:a14="http://schemas.microsoft.com/office/drawing/2010/main" val="0"/>
              </a:ext>
            </a:extLst>
          </a:blip>
          <a:stretch>
            <a:fillRect/>
          </a:stretch>
        </p:blipFill>
        <p:spPr>
          <a:xfrm>
            <a:off x="6655297" y="281313"/>
            <a:ext cx="2224867" cy="1615538"/>
          </a:xfrm>
          <a:prstGeom prst="rect">
            <a:avLst/>
          </a:prstGeom>
          <a:ln w="57150" cmpd="sng">
            <a:solidFill>
              <a:schemeClr val="bg1"/>
            </a:solidFill>
          </a:ln>
        </p:spPr>
      </p:pic>
      <p:graphicFrame>
        <p:nvGraphicFramePr>
          <p:cNvPr id="6" name="Table 5"/>
          <p:cNvGraphicFramePr>
            <a:graphicFrameLocks noGrp="1"/>
          </p:cNvGraphicFramePr>
          <p:nvPr>
            <p:extLst>
              <p:ext uri="{D42A27DB-BD31-4B8C-83A1-F6EECF244321}">
                <p14:modId xmlns:p14="http://schemas.microsoft.com/office/powerpoint/2010/main" val="3160347627"/>
              </p:ext>
            </p:extLst>
          </p:nvPr>
        </p:nvGraphicFramePr>
        <p:xfrm>
          <a:off x="457199" y="2988055"/>
          <a:ext cx="8258292" cy="1892435"/>
        </p:xfrm>
        <a:graphic>
          <a:graphicData uri="http://schemas.openxmlformats.org/drawingml/2006/table">
            <a:tbl>
              <a:tblPr firstRow="1" bandRow="1">
                <a:tableStyleId>{5C22544A-7EE6-4342-B048-85BDC9FD1C3A}</a:tableStyleId>
              </a:tblPr>
              <a:tblGrid>
                <a:gridCol w="1179756"/>
                <a:gridCol w="1179756"/>
                <a:gridCol w="1179756"/>
                <a:gridCol w="1179756"/>
                <a:gridCol w="1179756"/>
                <a:gridCol w="1179756"/>
                <a:gridCol w="1179756"/>
              </a:tblGrid>
              <a:tr h="946217">
                <a:tc>
                  <a:txBody>
                    <a:bodyPr/>
                    <a:lstStyle/>
                    <a:p>
                      <a:pPr algn="ctr"/>
                      <a:r>
                        <a:rPr lang="en-US" sz="1200" dirty="0" smtClean="0">
                          <a:solidFill>
                            <a:schemeClr val="tx1"/>
                          </a:solidFill>
                        </a:rPr>
                        <a:t>Individual Contributors @ $200 </a:t>
                      </a:r>
                      <a:endParaRPr lang="en-US" sz="1200" dirty="0">
                        <a:solidFill>
                          <a:schemeClr val="tx1"/>
                        </a:solidFill>
                      </a:endParaRPr>
                    </a:p>
                  </a:txBody>
                  <a:tcPr/>
                </a:tc>
                <a:tc>
                  <a:txBody>
                    <a:bodyPr/>
                    <a:lstStyle/>
                    <a:p>
                      <a:pPr algn="ctr"/>
                      <a:r>
                        <a:rPr lang="en-US" sz="1200" dirty="0" smtClean="0">
                          <a:solidFill>
                            <a:schemeClr val="tx1"/>
                          </a:solidFill>
                        </a:rPr>
                        <a:t>Individual Contributors @ $100</a:t>
                      </a:r>
                      <a:endParaRPr lang="en-US" sz="1200" dirty="0">
                        <a:solidFill>
                          <a:schemeClr val="tx1"/>
                        </a:solidFill>
                      </a:endParaRPr>
                    </a:p>
                  </a:txBody>
                  <a:tcPr/>
                </a:tc>
                <a:tc>
                  <a:txBody>
                    <a:bodyPr/>
                    <a:lstStyle/>
                    <a:p>
                      <a:pPr algn="ctr"/>
                      <a:r>
                        <a:rPr lang="en-US" sz="1200" dirty="0" smtClean="0">
                          <a:solidFill>
                            <a:schemeClr val="tx1"/>
                          </a:solidFill>
                        </a:rPr>
                        <a:t>Individual Contributors @ $50</a:t>
                      </a:r>
                      <a:endParaRPr lang="en-US" sz="1200" dirty="0">
                        <a:solidFill>
                          <a:schemeClr val="tx1"/>
                        </a:solidFill>
                      </a:endParaRPr>
                    </a:p>
                  </a:txBody>
                  <a:tcPr/>
                </a:tc>
                <a:tc>
                  <a:txBody>
                    <a:bodyPr/>
                    <a:lstStyle/>
                    <a:p>
                      <a:pPr algn="ctr"/>
                      <a:r>
                        <a:rPr lang="en-US" sz="1200" dirty="0" smtClean="0">
                          <a:solidFill>
                            <a:schemeClr val="tx1"/>
                          </a:solidFill>
                        </a:rPr>
                        <a:t>Individual Contributors</a:t>
                      </a:r>
                      <a:r>
                        <a:rPr lang="en-US" sz="1200" baseline="0" dirty="0" smtClean="0">
                          <a:solidFill>
                            <a:schemeClr val="tx1"/>
                          </a:solidFill>
                        </a:rPr>
                        <a:t> @ $25</a:t>
                      </a:r>
                      <a:endParaRPr lang="en-US" sz="1200" dirty="0">
                        <a:solidFill>
                          <a:schemeClr val="tx1"/>
                        </a:solidFill>
                      </a:endParaRPr>
                    </a:p>
                  </a:txBody>
                  <a:tcPr/>
                </a:tc>
                <a:tc>
                  <a:txBody>
                    <a:bodyPr/>
                    <a:lstStyle/>
                    <a:p>
                      <a:pPr algn="ctr"/>
                      <a:r>
                        <a:rPr lang="en-US" sz="1200" dirty="0" smtClean="0">
                          <a:solidFill>
                            <a:schemeClr val="tx1"/>
                          </a:solidFill>
                        </a:rPr>
                        <a:t>Total in Individual</a:t>
                      </a:r>
                      <a:r>
                        <a:rPr lang="en-US" sz="1200" baseline="0" dirty="0" smtClean="0">
                          <a:solidFill>
                            <a:schemeClr val="tx1"/>
                          </a:solidFill>
                        </a:rPr>
                        <a:t> Contributions</a:t>
                      </a:r>
                      <a:endParaRPr lang="en-US" sz="1200" dirty="0">
                        <a:solidFill>
                          <a:schemeClr val="tx1"/>
                        </a:solidFill>
                      </a:endParaRPr>
                    </a:p>
                  </a:txBody>
                  <a:tcPr/>
                </a:tc>
                <a:tc>
                  <a:txBody>
                    <a:bodyPr/>
                    <a:lstStyle/>
                    <a:p>
                      <a:pPr algn="ctr"/>
                      <a:r>
                        <a:rPr lang="en-US" sz="1200" dirty="0" smtClean="0">
                          <a:solidFill>
                            <a:schemeClr val="tx1"/>
                          </a:solidFill>
                        </a:rPr>
                        <a:t>Matched Amount</a:t>
                      </a:r>
                      <a:r>
                        <a:rPr lang="en-US" sz="1200" baseline="0" dirty="0" smtClean="0">
                          <a:solidFill>
                            <a:schemeClr val="tx1"/>
                          </a:solidFill>
                        </a:rPr>
                        <a:t> (4:1)</a:t>
                      </a:r>
                      <a:endParaRPr lang="en-US" sz="1200" dirty="0">
                        <a:solidFill>
                          <a:schemeClr val="tx1"/>
                        </a:solidFill>
                      </a:endParaRPr>
                    </a:p>
                  </a:txBody>
                  <a:tcPr/>
                </a:tc>
                <a:tc>
                  <a:txBody>
                    <a:bodyPr/>
                    <a:lstStyle/>
                    <a:p>
                      <a:pPr algn="ctr"/>
                      <a:r>
                        <a:rPr lang="en-US" sz="1200" dirty="0" smtClean="0">
                          <a:solidFill>
                            <a:schemeClr val="tx1"/>
                          </a:solidFill>
                        </a:rPr>
                        <a:t>Total Received</a:t>
                      </a:r>
                      <a:r>
                        <a:rPr lang="en-US" sz="1200" baseline="0" dirty="0" smtClean="0">
                          <a:solidFill>
                            <a:schemeClr val="tx1"/>
                          </a:solidFill>
                        </a:rPr>
                        <a:t> by</a:t>
                      </a:r>
                      <a:r>
                        <a:rPr lang="en-US" sz="1200" dirty="0" smtClean="0">
                          <a:solidFill>
                            <a:schemeClr val="tx1"/>
                          </a:solidFill>
                        </a:rPr>
                        <a:t> Candidate</a:t>
                      </a:r>
                      <a:endParaRPr lang="en-US" sz="1200" dirty="0">
                        <a:solidFill>
                          <a:schemeClr val="tx1"/>
                        </a:solidFill>
                      </a:endParaRPr>
                    </a:p>
                  </a:txBody>
                  <a:tcPr/>
                </a:tc>
              </a:tr>
              <a:tr h="315406">
                <a:tc>
                  <a:txBody>
                    <a:bodyPr/>
                    <a:lstStyle/>
                    <a:p>
                      <a:pPr algn="ctr"/>
                      <a:r>
                        <a:rPr lang="en-US" sz="1200" dirty="0" smtClean="0">
                          <a:solidFill>
                            <a:srgbClr val="00BFC3"/>
                          </a:solidFill>
                        </a:rPr>
                        <a:t>80</a:t>
                      </a:r>
                      <a:endParaRPr lang="en-US" sz="1200" dirty="0">
                        <a:solidFill>
                          <a:srgbClr val="00BFC3"/>
                        </a:solidFill>
                      </a:endParaRPr>
                    </a:p>
                  </a:txBody>
                  <a:tcPr/>
                </a:tc>
                <a:tc>
                  <a:txBody>
                    <a:bodyPr/>
                    <a:lstStyle/>
                    <a:p>
                      <a:pPr algn="ctr"/>
                      <a:r>
                        <a:rPr lang="en-US" sz="1200" dirty="0" smtClean="0">
                          <a:solidFill>
                            <a:srgbClr val="00BFC3"/>
                          </a:solidFill>
                        </a:rPr>
                        <a:t>0</a:t>
                      </a:r>
                      <a:endParaRPr lang="en-US" sz="1200" dirty="0">
                        <a:solidFill>
                          <a:srgbClr val="00BFC3"/>
                        </a:solidFill>
                      </a:endParaRPr>
                    </a:p>
                  </a:txBody>
                  <a:tcPr/>
                </a:tc>
                <a:tc>
                  <a:txBody>
                    <a:bodyPr/>
                    <a:lstStyle/>
                    <a:p>
                      <a:pPr algn="ctr"/>
                      <a:r>
                        <a:rPr lang="en-US" sz="1200" dirty="0" smtClean="0">
                          <a:solidFill>
                            <a:srgbClr val="00BFC3"/>
                          </a:solidFill>
                        </a:rPr>
                        <a:t>0</a:t>
                      </a:r>
                      <a:endParaRPr lang="en-US" sz="1200" dirty="0">
                        <a:solidFill>
                          <a:srgbClr val="00BFC3"/>
                        </a:solidFill>
                      </a:endParaRPr>
                    </a:p>
                  </a:txBody>
                  <a:tcPr/>
                </a:tc>
                <a:tc>
                  <a:txBody>
                    <a:bodyPr/>
                    <a:lstStyle/>
                    <a:p>
                      <a:pPr algn="ctr"/>
                      <a:r>
                        <a:rPr lang="en-US" sz="1200" dirty="0" smtClean="0">
                          <a:solidFill>
                            <a:srgbClr val="00BFC3"/>
                          </a:solidFill>
                        </a:rPr>
                        <a:t>0</a:t>
                      </a:r>
                      <a:endParaRPr lang="en-US" sz="1200" dirty="0">
                        <a:solidFill>
                          <a:srgbClr val="00BFC3"/>
                        </a:solidFill>
                      </a:endParaRPr>
                    </a:p>
                  </a:txBody>
                  <a:tcPr/>
                </a:tc>
                <a:tc>
                  <a:txBody>
                    <a:bodyPr/>
                    <a:lstStyle/>
                    <a:p>
                      <a:pPr algn="ctr"/>
                      <a:r>
                        <a:rPr lang="en-US" sz="1200" dirty="0" smtClean="0">
                          <a:solidFill>
                            <a:srgbClr val="00BFC3"/>
                          </a:solidFill>
                        </a:rPr>
                        <a:t>$16,000</a:t>
                      </a:r>
                      <a:endParaRPr lang="en-US" sz="1200" dirty="0">
                        <a:solidFill>
                          <a:srgbClr val="00BFC3"/>
                        </a:solidFill>
                      </a:endParaRPr>
                    </a:p>
                  </a:txBody>
                  <a:tcPr/>
                </a:tc>
                <a:tc>
                  <a:txBody>
                    <a:bodyPr/>
                    <a:lstStyle/>
                    <a:p>
                      <a:pPr algn="ctr"/>
                      <a:r>
                        <a:rPr lang="en-US" sz="1200" dirty="0" smtClean="0">
                          <a:solidFill>
                            <a:srgbClr val="00BFC3"/>
                          </a:solidFill>
                        </a:rPr>
                        <a:t>$64,000</a:t>
                      </a:r>
                      <a:endParaRPr lang="en-US" sz="1200" dirty="0">
                        <a:solidFill>
                          <a:srgbClr val="00BFC3"/>
                        </a:solidFill>
                      </a:endParaRPr>
                    </a:p>
                  </a:txBody>
                  <a:tcPr/>
                </a:tc>
                <a:tc>
                  <a:txBody>
                    <a:bodyPr/>
                    <a:lstStyle/>
                    <a:p>
                      <a:pPr algn="ctr"/>
                      <a:r>
                        <a:rPr lang="en-US" sz="1200" dirty="0" smtClean="0">
                          <a:solidFill>
                            <a:srgbClr val="00BFC3"/>
                          </a:solidFill>
                        </a:rPr>
                        <a:t>$80,000</a:t>
                      </a:r>
                      <a:endParaRPr lang="en-US" sz="1200" dirty="0">
                        <a:solidFill>
                          <a:srgbClr val="00BFC3"/>
                        </a:solidFill>
                      </a:endParaRPr>
                    </a:p>
                  </a:txBody>
                  <a:tcPr/>
                </a:tc>
              </a:tr>
              <a:tr h="315406">
                <a:tc>
                  <a:txBody>
                    <a:bodyPr/>
                    <a:lstStyle/>
                    <a:p>
                      <a:pPr algn="ctr"/>
                      <a:r>
                        <a:rPr lang="en-US" sz="1200" dirty="0" smtClean="0">
                          <a:solidFill>
                            <a:srgbClr val="00BFC3"/>
                          </a:solidFill>
                        </a:rPr>
                        <a:t>40</a:t>
                      </a:r>
                      <a:endParaRPr lang="en-US" sz="1200" dirty="0">
                        <a:solidFill>
                          <a:srgbClr val="00BFC3"/>
                        </a:solidFill>
                      </a:endParaRPr>
                    </a:p>
                  </a:txBody>
                  <a:tcPr/>
                </a:tc>
                <a:tc>
                  <a:txBody>
                    <a:bodyPr/>
                    <a:lstStyle/>
                    <a:p>
                      <a:pPr algn="ctr"/>
                      <a:r>
                        <a:rPr lang="en-US" sz="1200" dirty="0" smtClean="0">
                          <a:solidFill>
                            <a:srgbClr val="00BFC3"/>
                          </a:solidFill>
                        </a:rPr>
                        <a:t>40</a:t>
                      </a:r>
                      <a:endParaRPr lang="en-US" sz="1200" dirty="0">
                        <a:solidFill>
                          <a:srgbClr val="00BFC3"/>
                        </a:solidFill>
                      </a:endParaRPr>
                    </a:p>
                  </a:txBody>
                  <a:tcPr/>
                </a:tc>
                <a:tc>
                  <a:txBody>
                    <a:bodyPr/>
                    <a:lstStyle/>
                    <a:p>
                      <a:pPr algn="ctr"/>
                      <a:r>
                        <a:rPr lang="en-US" sz="1200" dirty="0" smtClean="0">
                          <a:solidFill>
                            <a:srgbClr val="00BFC3"/>
                          </a:solidFill>
                        </a:rPr>
                        <a:t>80</a:t>
                      </a:r>
                      <a:endParaRPr lang="en-US" sz="1200" dirty="0">
                        <a:solidFill>
                          <a:srgbClr val="00BFC3"/>
                        </a:solidFill>
                      </a:endParaRPr>
                    </a:p>
                  </a:txBody>
                  <a:tcPr/>
                </a:tc>
                <a:tc>
                  <a:txBody>
                    <a:bodyPr/>
                    <a:lstStyle/>
                    <a:p>
                      <a:pPr algn="ctr"/>
                      <a:r>
                        <a:rPr lang="en-US" sz="1200" dirty="0" smtClean="0">
                          <a:solidFill>
                            <a:srgbClr val="00BFC3"/>
                          </a:solidFill>
                        </a:rPr>
                        <a:t>0</a:t>
                      </a:r>
                      <a:endParaRPr lang="en-US" sz="1200" dirty="0">
                        <a:solidFill>
                          <a:srgbClr val="00BFC3"/>
                        </a:solidFill>
                      </a:endParaRPr>
                    </a:p>
                  </a:txBody>
                  <a:tcPr/>
                </a:tc>
                <a:tc>
                  <a:txBody>
                    <a:bodyPr/>
                    <a:lstStyle/>
                    <a:p>
                      <a:pPr algn="ctr"/>
                      <a:r>
                        <a:rPr lang="en-US" sz="1200" dirty="0" smtClean="0">
                          <a:solidFill>
                            <a:srgbClr val="00BFC3"/>
                          </a:solidFill>
                        </a:rPr>
                        <a:t>$16,000</a:t>
                      </a:r>
                      <a:endParaRPr lang="en-US" sz="1200" dirty="0">
                        <a:solidFill>
                          <a:srgbClr val="00BFC3"/>
                        </a:solidFill>
                      </a:endParaRPr>
                    </a:p>
                  </a:txBody>
                  <a:tcPr/>
                </a:tc>
                <a:tc>
                  <a:txBody>
                    <a:bodyPr/>
                    <a:lstStyle/>
                    <a:p>
                      <a:pPr algn="ctr"/>
                      <a:r>
                        <a:rPr lang="en-US" sz="1200" dirty="0" smtClean="0">
                          <a:solidFill>
                            <a:srgbClr val="00BFC3"/>
                          </a:solidFill>
                        </a:rPr>
                        <a:t>$64,000</a:t>
                      </a:r>
                      <a:endParaRPr lang="en-US" sz="1200" dirty="0">
                        <a:solidFill>
                          <a:srgbClr val="00BFC3"/>
                        </a:solidFill>
                      </a:endParaRPr>
                    </a:p>
                  </a:txBody>
                  <a:tcPr/>
                </a:tc>
                <a:tc>
                  <a:txBody>
                    <a:bodyPr/>
                    <a:lstStyle/>
                    <a:p>
                      <a:pPr algn="ctr"/>
                      <a:r>
                        <a:rPr lang="en-US" sz="1200" dirty="0" smtClean="0">
                          <a:solidFill>
                            <a:srgbClr val="00BFC3"/>
                          </a:solidFill>
                        </a:rPr>
                        <a:t>$80,000</a:t>
                      </a:r>
                      <a:endParaRPr lang="en-US" sz="1200" dirty="0">
                        <a:solidFill>
                          <a:srgbClr val="00BFC3"/>
                        </a:solidFill>
                      </a:endParaRPr>
                    </a:p>
                  </a:txBody>
                  <a:tcPr/>
                </a:tc>
              </a:tr>
              <a:tr h="315406">
                <a:tc>
                  <a:txBody>
                    <a:bodyPr/>
                    <a:lstStyle/>
                    <a:p>
                      <a:pPr algn="ctr"/>
                      <a:r>
                        <a:rPr lang="en-US" sz="1200" dirty="0" smtClean="0">
                          <a:solidFill>
                            <a:srgbClr val="00BFC3"/>
                          </a:solidFill>
                        </a:rPr>
                        <a:t>20</a:t>
                      </a:r>
                      <a:endParaRPr lang="en-US" sz="1200" dirty="0">
                        <a:solidFill>
                          <a:srgbClr val="00BFC3"/>
                        </a:solidFill>
                      </a:endParaRPr>
                    </a:p>
                  </a:txBody>
                  <a:tcPr/>
                </a:tc>
                <a:tc>
                  <a:txBody>
                    <a:bodyPr/>
                    <a:lstStyle/>
                    <a:p>
                      <a:pPr algn="ctr"/>
                      <a:r>
                        <a:rPr lang="en-US" sz="1200" dirty="0" smtClean="0">
                          <a:solidFill>
                            <a:srgbClr val="00BFC3"/>
                          </a:solidFill>
                        </a:rPr>
                        <a:t>40</a:t>
                      </a:r>
                      <a:endParaRPr lang="en-US" sz="1200" dirty="0">
                        <a:solidFill>
                          <a:srgbClr val="00BFC3"/>
                        </a:solidFill>
                      </a:endParaRPr>
                    </a:p>
                  </a:txBody>
                  <a:tcPr/>
                </a:tc>
                <a:tc>
                  <a:txBody>
                    <a:bodyPr/>
                    <a:lstStyle/>
                    <a:p>
                      <a:pPr algn="ctr"/>
                      <a:r>
                        <a:rPr lang="en-US" sz="1200" dirty="0" smtClean="0">
                          <a:solidFill>
                            <a:srgbClr val="00BFC3"/>
                          </a:solidFill>
                        </a:rPr>
                        <a:t>100</a:t>
                      </a:r>
                      <a:endParaRPr lang="en-US" sz="1200" dirty="0">
                        <a:solidFill>
                          <a:srgbClr val="00BFC3"/>
                        </a:solidFill>
                      </a:endParaRPr>
                    </a:p>
                  </a:txBody>
                  <a:tcPr/>
                </a:tc>
                <a:tc>
                  <a:txBody>
                    <a:bodyPr/>
                    <a:lstStyle/>
                    <a:p>
                      <a:pPr algn="ctr"/>
                      <a:r>
                        <a:rPr lang="en-US" sz="1200" dirty="0" smtClean="0">
                          <a:solidFill>
                            <a:srgbClr val="00BFC3"/>
                          </a:solidFill>
                        </a:rPr>
                        <a:t>120</a:t>
                      </a:r>
                      <a:endParaRPr lang="en-US" sz="1200" dirty="0">
                        <a:solidFill>
                          <a:srgbClr val="00BFC3"/>
                        </a:solidFill>
                      </a:endParaRPr>
                    </a:p>
                  </a:txBody>
                  <a:tcPr/>
                </a:tc>
                <a:tc>
                  <a:txBody>
                    <a:bodyPr/>
                    <a:lstStyle/>
                    <a:p>
                      <a:pPr algn="ctr"/>
                      <a:r>
                        <a:rPr lang="en-US" sz="1200" dirty="0" smtClean="0">
                          <a:solidFill>
                            <a:srgbClr val="00BFC3"/>
                          </a:solidFill>
                        </a:rPr>
                        <a:t>$16,000</a:t>
                      </a:r>
                      <a:endParaRPr lang="en-US" sz="1200" dirty="0">
                        <a:solidFill>
                          <a:srgbClr val="00BFC3"/>
                        </a:solidFill>
                      </a:endParaRPr>
                    </a:p>
                  </a:txBody>
                  <a:tcPr/>
                </a:tc>
                <a:tc>
                  <a:txBody>
                    <a:bodyPr/>
                    <a:lstStyle/>
                    <a:p>
                      <a:pPr algn="ctr"/>
                      <a:r>
                        <a:rPr lang="en-US" sz="1200" dirty="0" smtClean="0">
                          <a:solidFill>
                            <a:srgbClr val="00BFC3"/>
                          </a:solidFill>
                        </a:rPr>
                        <a:t>$64,000</a:t>
                      </a:r>
                      <a:endParaRPr lang="en-US" sz="1200" dirty="0">
                        <a:solidFill>
                          <a:srgbClr val="00BFC3"/>
                        </a:solidFill>
                      </a:endParaRPr>
                    </a:p>
                  </a:txBody>
                  <a:tcPr/>
                </a:tc>
                <a:tc>
                  <a:txBody>
                    <a:bodyPr/>
                    <a:lstStyle/>
                    <a:p>
                      <a:pPr algn="ctr"/>
                      <a:r>
                        <a:rPr lang="en-US" sz="1200" dirty="0" smtClean="0">
                          <a:solidFill>
                            <a:srgbClr val="00BFC3"/>
                          </a:solidFill>
                        </a:rPr>
                        <a:t>$80,000</a:t>
                      </a:r>
                      <a:endParaRPr lang="en-US" sz="1200" dirty="0">
                        <a:solidFill>
                          <a:srgbClr val="00BFC3"/>
                        </a:solidFill>
                      </a:endParaRPr>
                    </a:p>
                  </a:txBody>
                  <a:tcPr/>
                </a:tc>
              </a:tr>
            </a:tbl>
          </a:graphicData>
        </a:graphic>
      </p:graphicFrame>
    </p:spTree>
    <p:extLst>
      <p:ext uri="{BB962C8B-B14F-4D97-AF65-F5344CB8AC3E}">
        <p14:creationId xmlns:p14="http://schemas.microsoft.com/office/powerpoint/2010/main" val="34560328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Candidate Scenario:</a:t>
            </a:r>
            <a:br>
              <a:rPr lang="en-US" dirty="0" smtClean="0"/>
            </a:br>
            <a:r>
              <a:rPr lang="en-US" dirty="0" smtClean="0"/>
              <a:t>City Council</a:t>
            </a:r>
            <a:endParaRPr lang="en-US" dirty="0"/>
          </a:p>
        </p:txBody>
      </p:sp>
      <p:sp>
        <p:nvSpPr>
          <p:cNvPr id="3" name="Content Placeholder 2"/>
          <p:cNvSpPr>
            <a:spLocks noGrp="1"/>
          </p:cNvSpPr>
          <p:nvPr>
            <p:ph idx="1"/>
          </p:nvPr>
        </p:nvSpPr>
        <p:spPr/>
        <p:txBody>
          <a:bodyPr/>
          <a:lstStyle/>
          <a:p>
            <a:pPr lvl="0"/>
            <a:r>
              <a:rPr lang="en-US" b="1" dirty="0" smtClean="0"/>
              <a:t>Council Candidate </a:t>
            </a:r>
            <a:r>
              <a:rPr lang="en-US" b="1" dirty="0"/>
              <a:t>fund raising </a:t>
            </a:r>
            <a:r>
              <a:rPr lang="en-US" b="1" dirty="0" smtClean="0"/>
              <a:t>scenarios with 4:1 City match:</a:t>
            </a:r>
            <a:endParaRPr lang="en-US" b="1" dirty="0"/>
          </a:p>
        </p:txBody>
      </p:sp>
      <p:pic>
        <p:nvPicPr>
          <p:cNvPr id="4" name="Picture 3"/>
          <p:cNvPicPr/>
          <p:nvPr/>
        </p:nvPicPr>
        <p:blipFill>
          <a:blip r:embed="rId3" cstate="email">
            <a:extLst>
              <a:ext uri="{28A0092B-C50C-407E-A947-70E740481C1C}">
                <a14:useLocalDpi xmlns:a14="http://schemas.microsoft.com/office/drawing/2010/main" val="0"/>
              </a:ext>
            </a:extLst>
          </a:blip>
          <a:stretch>
            <a:fillRect/>
          </a:stretch>
        </p:blipFill>
        <p:spPr>
          <a:xfrm>
            <a:off x="6655297" y="281313"/>
            <a:ext cx="2224867" cy="1615538"/>
          </a:xfrm>
          <a:prstGeom prst="rect">
            <a:avLst/>
          </a:prstGeom>
          <a:ln w="57150" cmpd="sng">
            <a:solidFill>
              <a:schemeClr val="bg1"/>
            </a:solidFill>
          </a:ln>
        </p:spPr>
      </p:pic>
      <p:graphicFrame>
        <p:nvGraphicFramePr>
          <p:cNvPr id="5" name="Table 4"/>
          <p:cNvGraphicFramePr>
            <a:graphicFrameLocks noGrp="1"/>
          </p:cNvGraphicFramePr>
          <p:nvPr>
            <p:extLst>
              <p:ext uri="{D42A27DB-BD31-4B8C-83A1-F6EECF244321}">
                <p14:modId xmlns:p14="http://schemas.microsoft.com/office/powerpoint/2010/main" val="1924933277"/>
              </p:ext>
            </p:extLst>
          </p:nvPr>
        </p:nvGraphicFramePr>
        <p:xfrm>
          <a:off x="457199" y="3170658"/>
          <a:ext cx="8258292" cy="1892435"/>
        </p:xfrm>
        <a:graphic>
          <a:graphicData uri="http://schemas.openxmlformats.org/drawingml/2006/table">
            <a:tbl>
              <a:tblPr firstRow="1" bandRow="1">
                <a:tableStyleId>{5C22544A-7EE6-4342-B048-85BDC9FD1C3A}</a:tableStyleId>
              </a:tblPr>
              <a:tblGrid>
                <a:gridCol w="1179756"/>
                <a:gridCol w="1179756"/>
                <a:gridCol w="1179756"/>
                <a:gridCol w="1179756"/>
                <a:gridCol w="1179756"/>
                <a:gridCol w="1179756"/>
                <a:gridCol w="1179756"/>
              </a:tblGrid>
              <a:tr h="946217">
                <a:tc>
                  <a:txBody>
                    <a:bodyPr/>
                    <a:lstStyle/>
                    <a:p>
                      <a:pPr algn="ctr"/>
                      <a:r>
                        <a:rPr lang="en-US" sz="1200" dirty="0" smtClean="0">
                          <a:solidFill>
                            <a:schemeClr val="tx1"/>
                          </a:solidFill>
                        </a:rPr>
                        <a:t>Individual Contributors @ $100 </a:t>
                      </a:r>
                      <a:endParaRPr lang="en-US" sz="1200" dirty="0">
                        <a:solidFill>
                          <a:schemeClr val="tx1"/>
                        </a:solidFill>
                      </a:endParaRPr>
                    </a:p>
                  </a:txBody>
                  <a:tcPr/>
                </a:tc>
                <a:tc>
                  <a:txBody>
                    <a:bodyPr/>
                    <a:lstStyle/>
                    <a:p>
                      <a:pPr algn="ctr"/>
                      <a:r>
                        <a:rPr lang="en-US" sz="1200" dirty="0" smtClean="0">
                          <a:solidFill>
                            <a:schemeClr val="tx1"/>
                          </a:solidFill>
                        </a:rPr>
                        <a:t>Individual Contributors @ $50</a:t>
                      </a:r>
                      <a:endParaRPr lang="en-US" sz="1200" dirty="0">
                        <a:solidFill>
                          <a:schemeClr val="tx1"/>
                        </a:solidFill>
                      </a:endParaRPr>
                    </a:p>
                  </a:txBody>
                  <a:tcPr/>
                </a:tc>
                <a:tc>
                  <a:txBody>
                    <a:bodyPr/>
                    <a:lstStyle/>
                    <a:p>
                      <a:pPr algn="ctr"/>
                      <a:r>
                        <a:rPr lang="en-US" sz="1200" dirty="0" smtClean="0">
                          <a:solidFill>
                            <a:schemeClr val="tx1"/>
                          </a:solidFill>
                        </a:rPr>
                        <a:t>Individual Contributors @ $25</a:t>
                      </a:r>
                      <a:endParaRPr lang="en-US" sz="1200" dirty="0">
                        <a:solidFill>
                          <a:schemeClr val="tx1"/>
                        </a:solidFill>
                      </a:endParaRPr>
                    </a:p>
                  </a:txBody>
                  <a:tcPr/>
                </a:tc>
                <a:tc>
                  <a:txBody>
                    <a:bodyPr/>
                    <a:lstStyle/>
                    <a:p>
                      <a:pPr algn="ctr"/>
                      <a:r>
                        <a:rPr lang="en-US" sz="1200" dirty="0" smtClean="0">
                          <a:solidFill>
                            <a:schemeClr val="tx1"/>
                          </a:solidFill>
                        </a:rPr>
                        <a:t>Individual Contributors</a:t>
                      </a:r>
                      <a:r>
                        <a:rPr lang="en-US" sz="1200" baseline="0" dirty="0" smtClean="0">
                          <a:solidFill>
                            <a:schemeClr val="tx1"/>
                          </a:solidFill>
                        </a:rPr>
                        <a:t> @ $10</a:t>
                      </a:r>
                      <a:endParaRPr lang="en-US" sz="1200" dirty="0">
                        <a:solidFill>
                          <a:schemeClr val="tx1"/>
                        </a:solidFill>
                      </a:endParaRPr>
                    </a:p>
                  </a:txBody>
                  <a:tcPr/>
                </a:tc>
                <a:tc>
                  <a:txBody>
                    <a:bodyPr/>
                    <a:lstStyle/>
                    <a:p>
                      <a:pPr algn="ctr"/>
                      <a:r>
                        <a:rPr lang="en-US" sz="1200" dirty="0" smtClean="0">
                          <a:solidFill>
                            <a:schemeClr val="tx1"/>
                          </a:solidFill>
                        </a:rPr>
                        <a:t>Total in Individual</a:t>
                      </a:r>
                      <a:r>
                        <a:rPr lang="en-US" sz="1200" baseline="0" dirty="0" smtClean="0">
                          <a:solidFill>
                            <a:schemeClr val="tx1"/>
                          </a:solidFill>
                        </a:rPr>
                        <a:t> Contributions</a:t>
                      </a:r>
                      <a:endParaRPr lang="en-US" sz="1200" dirty="0">
                        <a:solidFill>
                          <a:schemeClr val="tx1"/>
                        </a:solidFill>
                      </a:endParaRPr>
                    </a:p>
                  </a:txBody>
                  <a:tcPr/>
                </a:tc>
                <a:tc>
                  <a:txBody>
                    <a:bodyPr/>
                    <a:lstStyle/>
                    <a:p>
                      <a:pPr algn="ctr"/>
                      <a:r>
                        <a:rPr lang="en-US" sz="1200" dirty="0" smtClean="0">
                          <a:solidFill>
                            <a:schemeClr val="tx1"/>
                          </a:solidFill>
                        </a:rPr>
                        <a:t>Matched Amount</a:t>
                      </a:r>
                      <a:r>
                        <a:rPr lang="en-US" sz="1200" baseline="0" dirty="0" smtClean="0">
                          <a:solidFill>
                            <a:schemeClr val="tx1"/>
                          </a:solidFill>
                        </a:rPr>
                        <a:t> (4:1)</a:t>
                      </a:r>
                      <a:endParaRPr lang="en-US" sz="1200" dirty="0">
                        <a:solidFill>
                          <a:schemeClr val="tx1"/>
                        </a:solidFill>
                      </a:endParaRPr>
                    </a:p>
                  </a:txBody>
                  <a:tcPr/>
                </a:tc>
                <a:tc>
                  <a:txBody>
                    <a:bodyPr/>
                    <a:lstStyle/>
                    <a:p>
                      <a:pPr algn="ctr"/>
                      <a:r>
                        <a:rPr lang="en-US" sz="1200" dirty="0" smtClean="0">
                          <a:solidFill>
                            <a:schemeClr val="tx1"/>
                          </a:solidFill>
                        </a:rPr>
                        <a:t>Total Received</a:t>
                      </a:r>
                      <a:r>
                        <a:rPr lang="en-US" sz="1200" baseline="0" dirty="0" smtClean="0">
                          <a:solidFill>
                            <a:schemeClr val="tx1"/>
                          </a:solidFill>
                        </a:rPr>
                        <a:t> by</a:t>
                      </a:r>
                      <a:r>
                        <a:rPr lang="en-US" sz="1200" dirty="0" smtClean="0">
                          <a:solidFill>
                            <a:schemeClr val="tx1"/>
                          </a:solidFill>
                        </a:rPr>
                        <a:t> Candidate</a:t>
                      </a:r>
                      <a:endParaRPr lang="en-US" sz="1200" dirty="0">
                        <a:solidFill>
                          <a:schemeClr val="tx1"/>
                        </a:solidFill>
                      </a:endParaRPr>
                    </a:p>
                  </a:txBody>
                  <a:tcPr/>
                </a:tc>
              </a:tr>
              <a:tr h="315406">
                <a:tc>
                  <a:txBody>
                    <a:bodyPr/>
                    <a:lstStyle/>
                    <a:p>
                      <a:pPr algn="ctr"/>
                      <a:r>
                        <a:rPr lang="en-US" sz="1200" dirty="0" smtClean="0">
                          <a:solidFill>
                            <a:srgbClr val="00BFC3"/>
                          </a:solidFill>
                        </a:rPr>
                        <a:t>30</a:t>
                      </a:r>
                      <a:endParaRPr lang="en-US" sz="1200" dirty="0">
                        <a:solidFill>
                          <a:srgbClr val="00BFC3"/>
                        </a:solidFill>
                      </a:endParaRPr>
                    </a:p>
                  </a:txBody>
                  <a:tcPr/>
                </a:tc>
                <a:tc>
                  <a:txBody>
                    <a:bodyPr/>
                    <a:lstStyle/>
                    <a:p>
                      <a:pPr algn="ctr"/>
                      <a:r>
                        <a:rPr lang="en-US" sz="1200" dirty="0" smtClean="0">
                          <a:solidFill>
                            <a:srgbClr val="00BFC3"/>
                          </a:solidFill>
                        </a:rPr>
                        <a:t>0</a:t>
                      </a:r>
                      <a:endParaRPr lang="en-US" sz="1200" dirty="0">
                        <a:solidFill>
                          <a:srgbClr val="00BFC3"/>
                        </a:solidFill>
                      </a:endParaRPr>
                    </a:p>
                  </a:txBody>
                  <a:tcPr/>
                </a:tc>
                <a:tc>
                  <a:txBody>
                    <a:bodyPr/>
                    <a:lstStyle/>
                    <a:p>
                      <a:pPr algn="ctr"/>
                      <a:r>
                        <a:rPr lang="en-US" sz="1200" dirty="0" smtClean="0">
                          <a:solidFill>
                            <a:srgbClr val="00BFC3"/>
                          </a:solidFill>
                        </a:rPr>
                        <a:t>0</a:t>
                      </a:r>
                      <a:endParaRPr lang="en-US" sz="1200" dirty="0">
                        <a:solidFill>
                          <a:srgbClr val="00BFC3"/>
                        </a:solidFill>
                      </a:endParaRPr>
                    </a:p>
                  </a:txBody>
                  <a:tcPr/>
                </a:tc>
                <a:tc>
                  <a:txBody>
                    <a:bodyPr/>
                    <a:lstStyle/>
                    <a:p>
                      <a:pPr algn="ctr"/>
                      <a:r>
                        <a:rPr lang="en-US" sz="1200" dirty="0" smtClean="0">
                          <a:solidFill>
                            <a:srgbClr val="00BFC3"/>
                          </a:solidFill>
                        </a:rPr>
                        <a:t>0</a:t>
                      </a:r>
                      <a:endParaRPr lang="en-US" sz="1200" dirty="0">
                        <a:solidFill>
                          <a:srgbClr val="00BFC3"/>
                        </a:solidFill>
                      </a:endParaRPr>
                    </a:p>
                  </a:txBody>
                  <a:tcPr/>
                </a:tc>
                <a:tc>
                  <a:txBody>
                    <a:bodyPr/>
                    <a:lstStyle/>
                    <a:p>
                      <a:pPr algn="ctr"/>
                      <a:r>
                        <a:rPr lang="en-US" sz="1200" dirty="0" smtClean="0">
                          <a:solidFill>
                            <a:srgbClr val="00BFC3"/>
                          </a:solidFill>
                        </a:rPr>
                        <a:t>$3,000</a:t>
                      </a:r>
                      <a:endParaRPr lang="en-US" sz="1200" dirty="0">
                        <a:solidFill>
                          <a:srgbClr val="00BFC3"/>
                        </a:solidFill>
                      </a:endParaRPr>
                    </a:p>
                  </a:txBody>
                  <a:tcPr/>
                </a:tc>
                <a:tc>
                  <a:txBody>
                    <a:bodyPr/>
                    <a:lstStyle/>
                    <a:p>
                      <a:pPr algn="ctr"/>
                      <a:r>
                        <a:rPr lang="en-US" sz="1200" dirty="0" smtClean="0">
                          <a:solidFill>
                            <a:srgbClr val="00BFC3"/>
                          </a:solidFill>
                        </a:rPr>
                        <a:t>$12,000</a:t>
                      </a:r>
                      <a:endParaRPr lang="en-US" sz="1200" dirty="0">
                        <a:solidFill>
                          <a:srgbClr val="00BFC3"/>
                        </a:solidFill>
                      </a:endParaRPr>
                    </a:p>
                  </a:txBody>
                  <a:tcPr/>
                </a:tc>
                <a:tc>
                  <a:txBody>
                    <a:bodyPr/>
                    <a:lstStyle/>
                    <a:p>
                      <a:pPr algn="ctr"/>
                      <a:r>
                        <a:rPr lang="en-US" sz="1200" dirty="0" smtClean="0">
                          <a:solidFill>
                            <a:srgbClr val="00BFC3"/>
                          </a:solidFill>
                        </a:rPr>
                        <a:t>$15,000</a:t>
                      </a:r>
                      <a:endParaRPr lang="en-US" sz="1200" dirty="0">
                        <a:solidFill>
                          <a:srgbClr val="00BFC3"/>
                        </a:solidFill>
                      </a:endParaRPr>
                    </a:p>
                  </a:txBody>
                  <a:tcPr/>
                </a:tc>
              </a:tr>
              <a:tr h="315406">
                <a:tc>
                  <a:txBody>
                    <a:bodyPr/>
                    <a:lstStyle/>
                    <a:p>
                      <a:pPr algn="ctr"/>
                      <a:r>
                        <a:rPr lang="en-US" sz="1200" dirty="0" smtClean="0">
                          <a:solidFill>
                            <a:srgbClr val="00BFC3"/>
                          </a:solidFill>
                        </a:rPr>
                        <a:t>10</a:t>
                      </a:r>
                      <a:endParaRPr lang="en-US" sz="1200" dirty="0">
                        <a:solidFill>
                          <a:srgbClr val="00BFC3"/>
                        </a:solidFill>
                      </a:endParaRPr>
                    </a:p>
                  </a:txBody>
                  <a:tcPr/>
                </a:tc>
                <a:tc>
                  <a:txBody>
                    <a:bodyPr/>
                    <a:lstStyle/>
                    <a:p>
                      <a:pPr algn="ctr"/>
                      <a:r>
                        <a:rPr lang="en-US" sz="1200" dirty="0" smtClean="0">
                          <a:solidFill>
                            <a:srgbClr val="00BFC3"/>
                          </a:solidFill>
                        </a:rPr>
                        <a:t>15</a:t>
                      </a:r>
                      <a:endParaRPr lang="en-US" sz="1200" dirty="0">
                        <a:solidFill>
                          <a:srgbClr val="00BFC3"/>
                        </a:solidFill>
                      </a:endParaRPr>
                    </a:p>
                  </a:txBody>
                  <a:tcPr/>
                </a:tc>
                <a:tc>
                  <a:txBody>
                    <a:bodyPr/>
                    <a:lstStyle/>
                    <a:p>
                      <a:pPr algn="ctr"/>
                      <a:r>
                        <a:rPr lang="en-US" sz="1200" dirty="0" smtClean="0">
                          <a:solidFill>
                            <a:srgbClr val="00BFC3"/>
                          </a:solidFill>
                        </a:rPr>
                        <a:t>50</a:t>
                      </a:r>
                      <a:endParaRPr lang="en-US" sz="1200" dirty="0">
                        <a:solidFill>
                          <a:srgbClr val="00BFC3"/>
                        </a:solidFill>
                      </a:endParaRPr>
                    </a:p>
                  </a:txBody>
                  <a:tcPr/>
                </a:tc>
                <a:tc>
                  <a:txBody>
                    <a:bodyPr/>
                    <a:lstStyle/>
                    <a:p>
                      <a:pPr algn="ctr"/>
                      <a:r>
                        <a:rPr lang="en-US" sz="1200" dirty="0" smtClean="0">
                          <a:solidFill>
                            <a:srgbClr val="00BFC3"/>
                          </a:solidFill>
                        </a:rPr>
                        <a:t>0</a:t>
                      </a:r>
                      <a:endParaRPr lang="en-US" sz="1200" dirty="0">
                        <a:solidFill>
                          <a:srgbClr val="00BFC3"/>
                        </a:solidFill>
                      </a:endParaRPr>
                    </a:p>
                  </a:txBody>
                  <a:tcPr/>
                </a:tc>
                <a:tc>
                  <a:txBody>
                    <a:bodyPr/>
                    <a:lstStyle/>
                    <a:p>
                      <a:pPr algn="ctr"/>
                      <a:r>
                        <a:rPr lang="en-US" sz="1200" dirty="0" smtClean="0">
                          <a:solidFill>
                            <a:srgbClr val="00BFC3"/>
                          </a:solidFill>
                        </a:rPr>
                        <a:t>$3,000</a:t>
                      </a:r>
                      <a:endParaRPr lang="en-US" sz="1200" dirty="0">
                        <a:solidFill>
                          <a:srgbClr val="00BFC3"/>
                        </a:solidFill>
                      </a:endParaRPr>
                    </a:p>
                  </a:txBody>
                  <a:tcPr/>
                </a:tc>
                <a:tc>
                  <a:txBody>
                    <a:bodyPr/>
                    <a:lstStyle/>
                    <a:p>
                      <a:pPr algn="ctr"/>
                      <a:r>
                        <a:rPr lang="en-US" sz="1200" dirty="0" smtClean="0">
                          <a:solidFill>
                            <a:srgbClr val="00BFC3"/>
                          </a:solidFill>
                        </a:rPr>
                        <a:t>$12,000</a:t>
                      </a:r>
                      <a:endParaRPr lang="en-US" sz="1200" dirty="0">
                        <a:solidFill>
                          <a:srgbClr val="00BFC3"/>
                        </a:solidFill>
                      </a:endParaRPr>
                    </a:p>
                  </a:txBody>
                  <a:tcPr/>
                </a:tc>
                <a:tc>
                  <a:txBody>
                    <a:bodyPr/>
                    <a:lstStyle/>
                    <a:p>
                      <a:pPr algn="ctr"/>
                      <a:r>
                        <a:rPr lang="en-US" sz="1200" dirty="0" smtClean="0">
                          <a:solidFill>
                            <a:srgbClr val="00BFC3"/>
                          </a:solidFill>
                        </a:rPr>
                        <a:t>$15,000</a:t>
                      </a:r>
                      <a:endParaRPr lang="en-US" sz="1200" dirty="0">
                        <a:solidFill>
                          <a:srgbClr val="00BFC3"/>
                        </a:solidFill>
                      </a:endParaRPr>
                    </a:p>
                  </a:txBody>
                  <a:tcPr/>
                </a:tc>
              </a:tr>
              <a:tr h="315406">
                <a:tc>
                  <a:txBody>
                    <a:bodyPr/>
                    <a:lstStyle/>
                    <a:p>
                      <a:pPr algn="ctr"/>
                      <a:r>
                        <a:rPr lang="en-US" sz="1200" dirty="0" smtClean="0">
                          <a:solidFill>
                            <a:srgbClr val="00BFC3"/>
                          </a:solidFill>
                        </a:rPr>
                        <a:t>10</a:t>
                      </a:r>
                      <a:endParaRPr lang="en-US" sz="1200" dirty="0">
                        <a:solidFill>
                          <a:srgbClr val="00BFC3"/>
                        </a:solidFill>
                      </a:endParaRPr>
                    </a:p>
                  </a:txBody>
                  <a:tcPr/>
                </a:tc>
                <a:tc>
                  <a:txBody>
                    <a:bodyPr/>
                    <a:lstStyle/>
                    <a:p>
                      <a:pPr algn="ctr"/>
                      <a:r>
                        <a:rPr lang="en-US" sz="1200" dirty="0" smtClean="0">
                          <a:solidFill>
                            <a:srgbClr val="00BFC3"/>
                          </a:solidFill>
                        </a:rPr>
                        <a:t>15</a:t>
                      </a:r>
                      <a:endParaRPr lang="en-US" sz="1200" dirty="0">
                        <a:solidFill>
                          <a:srgbClr val="00BFC3"/>
                        </a:solidFill>
                      </a:endParaRPr>
                    </a:p>
                  </a:txBody>
                  <a:tcPr/>
                </a:tc>
                <a:tc>
                  <a:txBody>
                    <a:bodyPr/>
                    <a:lstStyle/>
                    <a:p>
                      <a:pPr algn="ctr"/>
                      <a:r>
                        <a:rPr lang="en-US" sz="1200" dirty="0" smtClean="0">
                          <a:solidFill>
                            <a:srgbClr val="00BFC3"/>
                          </a:solidFill>
                        </a:rPr>
                        <a:t>30</a:t>
                      </a:r>
                      <a:endParaRPr lang="en-US" sz="1200" dirty="0">
                        <a:solidFill>
                          <a:srgbClr val="00BFC3"/>
                        </a:solidFill>
                      </a:endParaRPr>
                    </a:p>
                  </a:txBody>
                  <a:tcPr/>
                </a:tc>
                <a:tc>
                  <a:txBody>
                    <a:bodyPr/>
                    <a:lstStyle/>
                    <a:p>
                      <a:pPr algn="ctr"/>
                      <a:r>
                        <a:rPr lang="en-US" sz="1200" dirty="0" smtClean="0">
                          <a:solidFill>
                            <a:srgbClr val="00BFC3"/>
                          </a:solidFill>
                        </a:rPr>
                        <a:t>50</a:t>
                      </a:r>
                      <a:endParaRPr lang="en-US" sz="1200" dirty="0">
                        <a:solidFill>
                          <a:srgbClr val="00BFC3"/>
                        </a:solidFill>
                      </a:endParaRPr>
                    </a:p>
                  </a:txBody>
                  <a:tcPr/>
                </a:tc>
                <a:tc>
                  <a:txBody>
                    <a:bodyPr/>
                    <a:lstStyle/>
                    <a:p>
                      <a:pPr algn="ctr"/>
                      <a:r>
                        <a:rPr lang="en-US" sz="1200" dirty="0" smtClean="0">
                          <a:solidFill>
                            <a:srgbClr val="00BFC3"/>
                          </a:solidFill>
                        </a:rPr>
                        <a:t>$3,000</a:t>
                      </a:r>
                      <a:endParaRPr lang="en-US" sz="1200" dirty="0">
                        <a:solidFill>
                          <a:srgbClr val="00BFC3"/>
                        </a:solidFill>
                      </a:endParaRPr>
                    </a:p>
                  </a:txBody>
                  <a:tcPr/>
                </a:tc>
                <a:tc>
                  <a:txBody>
                    <a:bodyPr/>
                    <a:lstStyle/>
                    <a:p>
                      <a:pPr algn="ctr"/>
                      <a:r>
                        <a:rPr lang="en-US" sz="1200" dirty="0" smtClean="0">
                          <a:solidFill>
                            <a:srgbClr val="00BFC3"/>
                          </a:solidFill>
                        </a:rPr>
                        <a:t>$12,000</a:t>
                      </a:r>
                      <a:endParaRPr lang="en-US" sz="1200" dirty="0">
                        <a:solidFill>
                          <a:srgbClr val="00BFC3"/>
                        </a:solidFill>
                      </a:endParaRPr>
                    </a:p>
                  </a:txBody>
                  <a:tcPr/>
                </a:tc>
                <a:tc>
                  <a:txBody>
                    <a:bodyPr/>
                    <a:lstStyle/>
                    <a:p>
                      <a:pPr algn="ctr"/>
                      <a:r>
                        <a:rPr lang="en-US" sz="1200" dirty="0" smtClean="0">
                          <a:solidFill>
                            <a:srgbClr val="00BFC3"/>
                          </a:solidFill>
                        </a:rPr>
                        <a:t>$15,000</a:t>
                      </a:r>
                      <a:endParaRPr lang="en-US" sz="1200" dirty="0">
                        <a:solidFill>
                          <a:srgbClr val="00BFC3"/>
                        </a:solidFill>
                      </a:endParaRPr>
                    </a:p>
                  </a:txBody>
                  <a:tcPr/>
                </a:tc>
              </a:tr>
            </a:tbl>
          </a:graphicData>
        </a:graphic>
      </p:graphicFrame>
    </p:spTree>
    <p:extLst>
      <p:ext uri="{BB962C8B-B14F-4D97-AF65-F5344CB8AC3E}">
        <p14:creationId xmlns:p14="http://schemas.microsoft.com/office/powerpoint/2010/main" val="24777003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Participation Scenarios</a:t>
            </a:r>
            <a:endParaRPr lang="en-US" dirty="0"/>
          </a:p>
        </p:txBody>
      </p:sp>
      <p:sp>
        <p:nvSpPr>
          <p:cNvPr id="3" name="Content Placeholder 2"/>
          <p:cNvSpPr>
            <a:spLocks noGrp="1"/>
          </p:cNvSpPr>
          <p:nvPr>
            <p:ph idx="1"/>
          </p:nvPr>
        </p:nvSpPr>
        <p:spPr/>
        <p:txBody>
          <a:bodyPr>
            <a:normAutofit fontScale="77500" lnSpcReduction="20000"/>
          </a:bodyPr>
          <a:lstStyle/>
          <a:p>
            <a:pPr lvl="0"/>
            <a:endParaRPr lang="en-US" dirty="0"/>
          </a:p>
          <a:p>
            <a:pPr lvl="1">
              <a:buFont typeface="Wingdings" panose="05000000000000000000" pitchFamily="2" charset="2"/>
              <a:buChar char="§"/>
            </a:pPr>
            <a:r>
              <a:rPr lang="en-US" b="1" dirty="0" smtClean="0"/>
              <a:t>Expenditures from the Fund </a:t>
            </a:r>
            <a:r>
              <a:rPr lang="en-US" b="1" dirty="0"/>
              <a:t>@ 4:1 </a:t>
            </a:r>
            <a:r>
              <a:rPr lang="en-US" b="1" dirty="0" smtClean="0"/>
              <a:t>match</a:t>
            </a:r>
          </a:p>
          <a:p>
            <a:pPr lvl="1">
              <a:buNone/>
            </a:pPr>
            <a:endParaRPr lang="en-US" b="1" dirty="0" smtClean="0">
              <a:solidFill>
                <a:srgbClr val="FF0000"/>
              </a:solidFill>
            </a:endParaRPr>
          </a:p>
          <a:p>
            <a:pPr lvl="1">
              <a:buFont typeface="Wingdings" panose="05000000000000000000" pitchFamily="2" charset="2"/>
              <a:buChar char="§"/>
            </a:pPr>
            <a:r>
              <a:rPr lang="en-US" b="1" dirty="0"/>
              <a:t>Full participation in</a:t>
            </a:r>
            <a:r>
              <a:rPr lang="en-US" b="1" dirty="0" smtClean="0"/>
              <a:t> Public Financing for four </a:t>
            </a:r>
            <a:r>
              <a:rPr lang="en-US" b="1" dirty="0"/>
              <a:t>year election </a:t>
            </a:r>
            <a:r>
              <a:rPr lang="en-US" b="1" dirty="0" smtClean="0"/>
              <a:t>cycle:</a:t>
            </a:r>
            <a:endParaRPr lang="en-US" b="1" dirty="0"/>
          </a:p>
          <a:p>
            <a:pPr lvl="2">
              <a:buFont typeface="Wingdings" panose="05000000000000000000" pitchFamily="2" charset="2"/>
              <a:buChar char="§"/>
            </a:pPr>
            <a:r>
              <a:rPr lang="en-US" dirty="0" smtClean="0"/>
              <a:t>City council </a:t>
            </a:r>
            <a:r>
              <a:rPr lang="en-US" dirty="0"/>
              <a:t>races = $216,000</a:t>
            </a:r>
          </a:p>
          <a:p>
            <a:pPr marL="457200" lvl="2" indent="0">
              <a:buNone/>
            </a:pPr>
            <a:r>
              <a:rPr lang="en-US" i="1" dirty="0" smtClean="0"/>
              <a:t>	(</a:t>
            </a:r>
            <a:r>
              <a:rPr lang="en-US" i="1" dirty="0" smtClean="0">
                <a:solidFill>
                  <a:srgbClr val="00BFC3"/>
                </a:solidFill>
              </a:rPr>
              <a:t>6</a:t>
            </a:r>
            <a:r>
              <a:rPr lang="en-US" i="1" dirty="0" smtClean="0"/>
              <a:t> districts, </a:t>
            </a:r>
            <a:r>
              <a:rPr lang="en-US" i="1" dirty="0" smtClean="0">
                <a:solidFill>
                  <a:srgbClr val="00BFC3"/>
                </a:solidFill>
              </a:rPr>
              <a:t>18</a:t>
            </a:r>
            <a:r>
              <a:rPr lang="en-US" i="1" dirty="0" smtClean="0"/>
              <a:t> total candidates, $15k match cap) </a:t>
            </a:r>
          </a:p>
          <a:p>
            <a:pPr lvl="2">
              <a:buFont typeface="Wingdings" panose="05000000000000000000" pitchFamily="2" charset="2"/>
              <a:buChar char="§"/>
            </a:pPr>
            <a:r>
              <a:rPr lang="en-US" dirty="0" smtClean="0"/>
              <a:t>Mayor = $192,000</a:t>
            </a:r>
          </a:p>
          <a:p>
            <a:pPr marL="457200" lvl="2" indent="0">
              <a:buNone/>
            </a:pPr>
            <a:r>
              <a:rPr lang="en-US" i="1" dirty="0" smtClean="0"/>
              <a:t>	(3 mayoral candidates, $80,000 match cap) </a:t>
            </a:r>
          </a:p>
          <a:p>
            <a:pPr lvl="2">
              <a:buFont typeface="Wingdings" panose="05000000000000000000" pitchFamily="2" charset="2"/>
              <a:buChar char="§"/>
            </a:pPr>
            <a:r>
              <a:rPr lang="en-US" dirty="0" smtClean="0"/>
              <a:t>Judge races = $48,000</a:t>
            </a:r>
          </a:p>
          <a:p>
            <a:pPr marL="457200" lvl="2" indent="0">
              <a:buNone/>
            </a:pPr>
            <a:r>
              <a:rPr lang="en-US" i="1" dirty="0"/>
              <a:t>	</a:t>
            </a:r>
            <a:r>
              <a:rPr lang="en-US" i="1" dirty="0" smtClean="0"/>
              <a:t>(4 judge candidates, $15,000 match cap)</a:t>
            </a:r>
            <a:endParaRPr lang="en-US" dirty="0" smtClean="0"/>
          </a:p>
          <a:p>
            <a:pPr lvl="2">
              <a:buFont typeface="Wingdings" panose="05000000000000000000" pitchFamily="2" charset="2"/>
              <a:buChar char="§"/>
            </a:pPr>
            <a:r>
              <a:rPr lang="en-US" dirty="0" smtClean="0"/>
              <a:t>Administration = ~ $100,000</a:t>
            </a:r>
          </a:p>
          <a:p>
            <a:pPr lvl="2">
              <a:buFont typeface="Wingdings" panose="05000000000000000000" pitchFamily="2" charset="2"/>
              <a:buChar char="§"/>
            </a:pPr>
            <a:r>
              <a:rPr lang="en-US" dirty="0" smtClean="0"/>
              <a:t>Increased # of candidates @ 20% = $111,000</a:t>
            </a:r>
            <a:endParaRPr lang="en-US" dirty="0"/>
          </a:p>
          <a:p>
            <a:pPr lvl="2">
              <a:buFont typeface="Wingdings" panose="05000000000000000000" pitchFamily="2" charset="2"/>
              <a:buChar char="§"/>
            </a:pPr>
            <a:r>
              <a:rPr lang="en-US" u="sng" dirty="0" smtClean="0"/>
              <a:t>Estimated </a:t>
            </a:r>
            <a:r>
              <a:rPr lang="en-US" u="sng" dirty="0"/>
              <a:t>City expense for 4</a:t>
            </a:r>
            <a:r>
              <a:rPr lang="en-US" u="sng" dirty="0" smtClean="0"/>
              <a:t> </a:t>
            </a:r>
            <a:r>
              <a:rPr lang="en-US" u="sng" dirty="0"/>
              <a:t>year cycle = </a:t>
            </a:r>
            <a:r>
              <a:rPr lang="en-US" u="sng" dirty="0" smtClean="0"/>
              <a:t>$667,000</a:t>
            </a:r>
          </a:p>
          <a:p>
            <a:pPr lvl="2">
              <a:buFont typeface="Wingdings" panose="05000000000000000000" pitchFamily="2" charset="2"/>
              <a:buChar char="§"/>
            </a:pPr>
            <a:r>
              <a:rPr lang="en-US" b="1" dirty="0" smtClean="0"/>
              <a:t>Never more than $800,000 in a 4 year cycle as established by the amount placed in the Fund.</a:t>
            </a:r>
            <a:endParaRPr lang="en-US" b="1" dirty="0"/>
          </a:p>
          <a:p>
            <a:endParaRPr lang="en-US" dirty="0"/>
          </a:p>
        </p:txBody>
      </p:sp>
      <p:pic>
        <p:nvPicPr>
          <p:cNvPr id="4" name="Picture 3"/>
          <p:cNvPicPr/>
          <p:nvPr/>
        </p:nvPicPr>
        <p:blipFill>
          <a:blip r:embed="rId3" cstate="email">
            <a:extLst>
              <a:ext uri="{28A0092B-C50C-407E-A947-70E740481C1C}">
                <a14:useLocalDpi xmlns:a14="http://schemas.microsoft.com/office/drawing/2010/main" val="0"/>
              </a:ext>
            </a:extLst>
          </a:blip>
          <a:stretch>
            <a:fillRect/>
          </a:stretch>
        </p:blipFill>
        <p:spPr>
          <a:xfrm>
            <a:off x="6655297" y="281313"/>
            <a:ext cx="2224867" cy="1615538"/>
          </a:xfrm>
          <a:prstGeom prst="rect">
            <a:avLst/>
          </a:prstGeom>
          <a:ln w="57150" cmpd="sng">
            <a:solidFill>
              <a:schemeClr val="bg1"/>
            </a:solidFill>
          </a:ln>
        </p:spPr>
      </p:pic>
    </p:spTree>
    <p:extLst>
      <p:ext uri="{BB962C8B-B14F-4D97-AF65-F5344CB8AC3E}">
        <p14:creationId xmlns:p14="http://schemas.microsoft.com/office/powerpoint/2010/main" val="8833500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Council Decision Points for Public Financing</a:t>
            </a:r>
            <a:endParaRPr lang="en-US" dirty="0"/>
          </a:p>
        </p:txBody>
      </p:sp>
      <p:sp>
        <p:nvSpPr>
          <p:cNvPr id="3" name="Content Placeholder 2"/>
          <p:cNvSpPr>
            <a:spLocks noGrp="1"/>
          </p:cNvSpPr>
          <p:nvPr>
            <p:ph idx="1"/>
          </p:nvPr>
        </p:nvSpPr>
        <p:spPr/>
        <p:txBody>
          <a:bodyPr>
            <a:normAutofit fontScale="77500" lnSpcReduction="20000"/>
          </a:bodyPr>
          <a:lstStyle/>
          <a:p>
            <a:r>
              <a:rPr lang="en-US" b="1" i="1" dirty="0" smtClean="0"/>
              <a:t>What are the most appropriate candidate expenditure caps for each position? </a:t>
            </a:r>
            <a:r>
              <a:rPr lang="en-US" b="1" i="1" dirty="0"/>
              <a:t>(Mayor/Councilor/Judge)</a:t>
            </a:r>
          </a:p>
          <a:p>
            <a:r>
              <a:rPr lang="en-US" b="1" i="1" dirty="0" smtClean="0"/>
              <a:t>What is the maximum that </a:t>
            </a:r>
            <a:r>
              <a:rPr lang="en-US" b="1" i="1" dirty="0"/>
              <a:t>participating candidates may solicit </a:t>
            </a:r>
            <a:r>
              <a:rPr lang="en-US" b="1" i="1" dirty="0" smtClean="0"/>
              <a:t>from individual contributors that </a:t>
            </a:r>
            <a:r>
              <a:rPr lang="en-US" b="1" i="1" dirty="0"/>
              <a:t>will be matched by Fair Election </a:t>
            </a:r>
            <a:r>
              <a:rPr lang="en-US" b="1" i="1" dirty="0" smtClean="0"/>
              <a:t>Funds?</a:t>
            </a:r>
            <a:endParaRPr lang="en-US" b="1" i="1" strike="sngStrike" dirty="0">
              <a:solidFill>
                <a:srgbClr val="FF0000"/>
              </a:solidFill>
            </a:endParaRPr>
          </a:p>
          <a:p>
            <a:r>
              <a:rPr lang="en-US" b="1" i="1" dirty="0" smtClean="0"/>
              <a:t>What is the most appropriate ratio </a:t>
            </a:r>
            <a:r>
              <a:rPr lang="en-US" b="1" i="1" dirty="0"/>
              <a:t>for matching public funds to </a:t>
            </a:r>
            <a:r>
              <a:rPr lang="en-US" b="1" i="1" dirty="0" smtClean="0"/>
              <a:t>contributions from individuals?</a:t>
            </a:r>
            <a:endParaRPr lang="en-US" b="1" i="1" strike="sngStrike" dirty="0" smtClean="0">
              <a:solidFill>
                <a:srgbClr val="FF0000"/>
              </a:solidFill>
            </a:endParaRPr>
          </a:p>
          <a:p>
            <a:r>
              <a:rPr lang="en-US" b="1" i="1" dirty="0" smtClean="0"/>
              <a:t>What amount should be appropriated annually </a:t>
            </a:r>
            <a:r>
              <a:rPr lang="en-US" b="1" i="1" dirty="0"/>
              <a:t>to </a:t>
            </a:r>
            <a:r>
              <a:rPr lang="en-US" b="1" i="1" dirty="0" smtClean="0"/>
              <a:t>the </a:t>
            </a:r>
            <a:r>
              <a:rPr lang="en-US" b="1" i="1" dirty="0"/>
              <a:t>Fair Election </a:t>
            </a:r>
            <a:r>
              <a:rPr lang="en-US" b="1" i="1" dirty="0" smtClean="0"/>
              <a:t>Fund?</a:t>
            </a:r>
            <a:endParaRPr lang="en-US" b="1" i="1" strike="sngStrike" dirty="0">
              <a:solidFill>
                <a:srgbClr val="FF0000"/>
              </a:solidFill>
            </a:endParaRPr>
          </a:p>
          <a:p>
            <a:r>
              <a:rPr lang="en-US" b="1" i="1" dirty="0" smtClean="0"/>
              <a:t>What overall cap should be </a:t>
            </a:r>
            <a:r>
              <a:rPr lang="en-US" b="1" i="1" dirty="0"/>
              <a:t>set on the Fair Election </a:t>
            </a:r>
            <a:r>
              <a:rPr lang="en-US" b="1" i="1" dirty="0" smtClean="0"/>
              <a:t>Fund? </a:t>
            </a:r>
            <a:r>
              <a:rPr lang="en-US" b="1" i="1" dirty="0"/>
              <a:t>(Tool for limiting City’s financial exposure</a:t>
            </a:r>
            <a:r>
              <a:rPr lang="en-US" b="1" i="1" dirty="0" smtClean="0"/>
              <a:t>)</a:t>
            </a:r>
          </a:p>
          <a:p>
            <a:r>
              <a:rPr lang="en-US" b="1" i="1" dirty="0" smtClean="0"/>
              <a:t>What administrative </a:t>
            </a:r>
            <a:r>
              <a:rPr lang="en-US" b="1" i="1" dirty="0"/>
              <a:t>and enforcement </a:t>
            </a:r>
            <a:r>
              <a:rPr lang="en-US" b="1" i="1" dirty="0" smtClean="0"/>
              <a:t>costs should be expected (and capped) over for </a:t>
            </a:r>
            <a:r>
              <a:rPr lang="en-US" b="1" i="1" dirty="0"/>
              <a:t>a four year election </a:t>
            </a:r>
            <a:r>
              <a:rPr lang="en-US" b="1" i="1" dirty="0" smtClean="0"/>
              <a:t>cycle?</a:t>
            </a:r>
            <a:endParaRPr lang="en-US" b="1" i="1" dirty="0"/>
          </a:p>
          <a:p>
            <a:endParaRPr lang="en-US" b="1" i="1" dirty="0"/>
          </a:p>
          <a:p>
            <a:endParaRPr lang="en-US" b="1" i="1" dirty="0"/>
          </a:p>
          <a:p>
            <a:endParaRPr lang="en-US" dirty="0"/>
          </a:p>
        </p:txBody>
      </p:sp>
      <p:pic>
        <p:nvPicPr>
          <p:cNvPr id="4" name="Picture 3"/>
          <p:cNvPicPr/>
          <p:nvPr/>
        </p:nvPicPr>
        <p:blipFill>
          <a:blip r:embed="rId3" cstate="email">
            <a:extLst>
              <a:ext uri="{28A0092B-C50C-407E-A947-70E740481C1C}">
                <a14:useLocalDpi xmlns:a14="http://schemas.microsoft.com/office/drawing/2010/main" val="0"/>
              </a:ext>
            </a:extLst>
          </a:blip>
          <a:stretch>
            <a:fillRect/>
          </a:stretch>
        </p:blipFill>
        <p:spPr>
          <a:xfrm>
            <a:off x="6655297" y="281313"/>
            <a:ext cx="2224867" cy="1615538"/>
          </a:xfrm>
          <a:prstGeom prst="rect">
            <a:avLst/>
          </a:prstGeom>
          <a:ln w="57150" cmpd="sng">
            <a:solidFill>
              <a:schemeClr val="bg1"/>
            </a:solidFill>
          </a:ln>
        </p:spPr>
      </p:pic>
    </p:spTree>
    <p:extLst>
      <p:ext uri="{BB962C8B-B14F-4D97-AF65-F5344CB8AC3E}">
        <p14:creationId xmlns:p14="http://schemas.microsoft.com/office/powerpoint/2010/main" val="10478476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Partners</a:t>
            </a:r>
            <a:endParaRPr lang="en-US" dirty="0"/>
          </a:p>
        </p:txBody>
      </p:sp>
      <p:sp>
        <p:nvSpPr>
          <p:cNvPr id="3" name="Content Placeholder 2"/>
          <p:cNvSpPr>
            <a:spLocks noGrp="1"/>
          </p:cNvSpPr>
          <p:nvPr>
            <p:ph idx="1"/>
          </p:nvPr>
        </p:nvSpPr>
        <p:spPr/>
        <p:txBody>
          <a:bodyPr/>
          <a:lstStyle/>
          <a:p>
            <a:r>
              <a:rPr lang="en-US" b="1" dirty="0" smtClean="0"/>
              <a:t>League of Women Voters</a:t>
            </a:r>
          </a:p>
          <a:p>
            <a:pPr lvl="1"/>
            <a:r>
              <a:rPr lang="en-US" dirty="0" smtClean="0"/>
              <a:t>LWVNM Position:  </a:t>
            </a:r>
          </a:p>
          <a:p>
            <a:pPr lvl="2"/>
            <a:r>
              <a:rPr lang="en-US" dirty="0" smtClean="0"/>
              <a:t>“</a:t>
            </a:r>
            <a:r>
              <a:rPr lang="en-US" dirty="0" smtClean="0">
                <a:solidFill>
                  <a:schemeClr val="tx1"/>
                </a:solidFill>
              </a:rPr>
              <a:t>The </a:t>
            </a:r>
            <a:r>
              <a:rPr lang="en-US" dirty="0">
                <a:solidFill>
                  <a:schemeClr val="tx1"/>
                </a:solidFill>
              </a:rPr>
              <a:t>League of Women Voters of New Mexico supports a fair, equitable and reasonable combination of public/private funding of campaigns for New Mexico state elective offices. Participation in the public/private financing should be voluntary. Participants should agree to voluntary spending limits. The legislation should provide for a source of revenue to fund the program</a:t>
            </a:r>
            <a:r>
              <a:rPr lang="en-US" dirty="0" smtClean="0">
                <a:solidFill>
                  <a:schemeClr val="tx1"/>
                </a:solidFill>
              </a:rPr>
              <a:t>.” </a:t>
            </a:r>
          </a:p>
        </p:txBody>
      </p:sp>
      <p:pic>
        <p:nvPicPr>
          <p:cNvPr id="4" name="Picture 3"/>
          <p:cNvPicPr/>
          <p:nvPr/>
        </p:nvPicPr>
        <p:blipFill>
          <a:blip r:embed="rId3" cstate="email">
            <a:extLst>
              <a:ext uri="{28A0092B-C50C-407E-A947-70E740481C1C}">
                <a14:useLocalDpi xmlns:a14="http://schemas.microsoft.com/office/drawing/2010/main" val="0"/>
              </a:ext>
            </a:extLst>
          </a:blip>
          <a:stretch>
            <a:fillRect/>
          </a:stretch>
        </p:blipFill>
        <p:spPr>
          <a:xfrm>
            <a:off x="6655297" y="281313"/>
            <a:ext cx="2224867" cy="1615538"/>
          </a:xfrm>
          <a:prstGeom prst="rect">
            <a:avLst/>
          </a:prstGeom>
          <a:ln w="57150" cmpd="sng">
            <a:solidFill>
              <a:schemeClr val="bg1"/>
            </a:solidFill>
          </a:ln>
        </p:spPr>
      </p:pic>
    </p:spTree>
    <p:extLst>
      <p:ext uri="{BB962C8B-B14F-4D97-AF65-F5344CB8AC3E}">
        <p14:creationId xmlns:p14="http://schemas.microsoft.com/office/powerpoint/2010/main" val="2195202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317" y="205934"/>
            <a:ext cx="8613846" cy="4989572"/>
          </a:xfrm>
          <a:prstGeom prst="rect">
            <a:avLst/>
          </a:prstGeom>
        </p:spPr>
      </p:pic>
      <p:sp>
        <p:nvSpPr>
          <p:cNvPr id="3" name="Subtitle 2"/>
          <p:cNvSpPr>
            <a:spLocks noGrp="1"/>
          </p:cNvSpPr>
          <p:nvPr>
            <p:ph type="subTitle" idx="1"/>
          </p:nvPr>
        </p:nvSpPr>
        <p:spPr>
          <a:xfrm>
            <a:off x="1754553" y="1182576"/>
            <a:ext cx="5458968" cy="621792"/>
          </a:xfrm>
        </p:spPr>
        <p:txBody>
          <a:bodyPr>
            <a:normAutofit/>
          </a:bodyPr>
          <a:lstStyle/>
          <a:p>
            <a:pPr algn="ctr"/>
            <a:r>
              <a:rPr lang="en-US" sz="2800" b="1" dirty="0" smtClean="0"/>
              <a:t>Q&amp;A</a:t>
            </a:r>
            <a:endParaRPr lang="en-US" sz="2800" b="1" dirty="0"/>
          </a:p>
        </p:txBody>
      </p:sp>
      <p:pic>
        <p:nvPicPr>
          <p:cNvPr id="10" name="Picture 9" descr="CCN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3308" y="5554582"/>
            <a:ext cx="2642910" cy="808084"/>
          </a:xfrm>
          <a:prstGeom prst="rect">
            <a:avLst/>
          </a:prstGeom>
        </p:spPr>
      </p:pic>
    </p:spTree>
    <p:extLst>
      <p:ext uri="{BB962C8B-B14F-4D97-AF65-F5344CB8AC3E}">
        <p14:creationId xmlns:p14="http://schemas.microsoft.com/office/powerpoint/2010/main" val="27275419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013586"/>
            <a:ext cx="6508377" cy="944628"/>
          </a:xfrm>
        </p:spPr>
        <p:txBody>
          <a:bodyPr/>
          <a:lstStyle/>
          <a:p>
            <a:r>
              <a:rPr lang="en-US" sz="2800" dirty="0" smtClean="0"/>
              <a:t>City Clerk Administration in </a:t>
            </a:r>
            <a:r>
              <a:rPr lang="en-US" sz="2800" dirty="0"/>
              <a:t>O</a:t>
            </a:r>
            <a:r>
              <a:rPr lang="en-US" sz="2800" dirty="0" smtClean="0"/>
              <a:t>ther </a:t>
            </a:r>
            <a:r>
              <a:rPr lang="en-US" sz="2800" dirty="0"/>
              <a:t>C</a:t>
            </a:r>
            <a:r>
              <a:rPr lang="en-US" sz="2800" dirty="0" smtClean="0"/>
              <a:t>ities</a:t>
            </a:r>
            <a:endParaRPr lang="en-US" sz="2800" dirty="0"/>
          </a:p>
        </p:txBody>
      </p:sp>
      <p:sp>
        <p:nvSpPr>
          <p:cNvPr id="3" name="Content Placeholder 2"/>
          <p:cNvSpPr>
            <a:spLocks noGrp="1"/>
          </p:cNvSpPr>
          <p:nvPr>
            <p:ph idx="1"/>
          </p:nvPr>
        </p:nvSpPr>
        <p:spPr>
          <a:xfrm>
            <a:off x="457198" y="2227943"/>
            <a:ext cx="6508377" cy="3916363"/>
          </a:xfrm>
        </p:spPr>
        <p:txBody>
          <a:bodyPr>
            <a:normAutofit fontScale="62500" lnSpcReduction="20000"/>
          </a:bodyPr>
          <a:lstStyle/>
          <a:p>
            <a:pPr lvl="0"/>
            <a:r>
              <a:rPr lang="en-US" b="1" dirty="0" smtClean="0"/>
              <a:t>Tucson Assistant City Clerk</a:t>
            </a:r>
          </a:p>
          <a:p>
            <a:pPr lvl="2"/>
            <a:r>
              <a:rPr lang="en-US" dirty="0" smtClean="0"/>
              <a:t>One FTE split between three positions:  secretary/management/assistant City Clerk.</a:t>
            </a:r>
          </a:p>
          <a:p>
            <a:pPr lvl="2"/>
            <a:r>
              <a:rPr lang="en-US" dirty="0" smtClean="0"/>
              <a:t>At beginning Clerk contracted out verification of donors.  Transitioned to Clerk's office because it was easier and cheaper.     </a:t>
            </a:r>
          </a:p>
          <a:p>
            <a:pPr lvl="0"/>
            <a:r>
              <a:rPr lang="en-US" b="1" dirty="0" smtClean="0"/>
              <a:t>Santa Fe City Clerk</a:t>
            </a:r>
          </a:p>
          <a:p>
            <a:pPr lvl="2"/>
            <a:r>
              <a:rPr lang="en-US" dirty="0" smtClean="0"/>
              <a:t>Tasks for publicly financed candidate reporting much the same as for non-publicly financed candidate reporting.</a:t>
            </a:r>
          </a:p>
          <a:p>
            <a:pPr lvl="2"/>
            <a:r>
              <a:rPr lang="en-US" dirty="0" smtClean="0"/>
              <a:t>Additional time for verification of qualifying donations is the primary additional task for publicly financed candidates.  </a:t>
            </a:r>
          </a:p>
          <a:p>
            <a:pPr lvl="2"/>
            <a:r>
              <a:rPr lang="en-US" dirty="0" smtClean="0"/>
              <a:t>No additional FTEs or funding went to the Clerk’s office at the time of public finance enactment.</a:t>
            </a:r>
          </a:p>
          <a:p>
            <a:pPr lvl="0"/>
            <a:r>
              <a:rPr lang="en-US" b="1" dirty="0" smtClean="0"/>
              <a:t>Albuquerque Interim City Clerk</a:t>
            </a:r>
          </a:p>
          <a:p>
            <a:pPr lvl="2"/>
            <a:r>
              <a:rPr lang="en-US" dirty="0" smtClean="0"/>
              <a:t>Hire temps to handle most busy time prior to elections.  No increase in permanent staffing levels.</a:t>
            </a:r>
          </a:p>
          <a:p>
            <a:pPr lvl="2"/>
            <a:r>
              <a:rPr lang="en-US" dirty="0" smtClean="0"/>
              <a:t>In mayoral election years hire five to six election clerks as temps from Feb/March through November.</a:t>
            </a:r>
          </a:p>
          <a:p>
            <a:pPr lvl="2"/>
            <a:r>
              <a:rPr lang="en-US" dirty="0" smtClean="0"/>
              <a:t>In Council-only election years hire temps from May through November.  </a:t>
            </a:r>
          </a:p>
          <a:p>
            <a:endParaRPr lang="en-US" dirty="0"/>
          </a:p>
        </p:txBody>
      </p:sp>
      <p:pic>
        <p:nvPicPr>
          <p:cNvPr id="4" name="Picture 3"/>
          <p:cNvPicPr/>
          <p:nvPr/>
        </p:nvPicPr>
        <p:blipFill>
          <a:blip r:embed="rId3" cstate="email">
            <a:extLst>
              <a:ext uri="{28A0092B-C50C-407E-A947-70E740481C1C}">
                <a14:useLocalDpi xmlns:a14="http://schemas.microsoft.com/office/drawing/2010/main" val="0"/>
              </a:ext>
            </a:extLst>
          </a:blip>
          <a:stretch>
            <a:fillRect/>
          </a:stretch>
        </p:blipFill>
        <p:spPr>
          <a:xfrm>
            <a:off x="6655297" y="281313"/>
            <a:ext cx="2224867" cy="1615538"/>
          </a:xfrm>
          <a:prstGeom prst="rect">
            <a:avLst/>
          </a:prstGeom>
          <a:ln w="57150" cmpd="sng">
            <a:solidFill>
              <a:schemeClr val="bg1"/>
            </a:solidFill>
          </a:ln>
        </p:spPr>
      </p:pic>
    </p:spTree>
    <p:extLst>
      <p:ext uri="{BB962C8B-B14F-4D97-AF65-F5344CB8AC3E}">
        <p14:creationId xmlns:p14="http://schemas.microsoft.com/office/powerpoint/2010/main" val="23225920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6198098" cy="1143000"/>
          </a:xfrm>
        </p:spPr>
        <p:txBody>
          <a:bodyPr/>
          <a:lstStyle/>
          <a:p>
            <a:r>
              <a:rPr lang="en-US" dirty="0" smtClean="0"/>
              <a:t>Expenditures from Funds</a:t>
            </a:r>
            <a:endParaRPr lang="en-US" dirty="0"/>
          </a:p>
        </p:txBody>
      </p:sp>
      <p:sp>
        <p:nvSpPr>
          <p:cNvPr id="3" name="Content Placeholder 2"/>
          <p:cNvSpPr>
            <a:spLocks noGrp="1"/>
          </p:cNvSpPr>
          <p:nvPr>
            <p:ph idx="1"/>
          </p:nvPr>
        </p:nvSpPr>
        <p:spPr>
          <a:xfrm>
            <a:off x="457199" y="2209800"/>
            <a:ext cx="7893069" cy="4372915"/>
          </a:xfrm>
        </p:spPr>
        <p:txBody>
          <a:bodyPr>
            <a:normAutofit/>
          </a:bodyPr>
          <a:lstStyle/>
          <a:p>
            <a:r>
              <a:rPr lang="en-US" b="1" dirty="0" smtClean="0"/>
              <a:t>Santa Fe 2014: $285,000</a:t>
            </a:r>
          </a:p>
          <a:p>
            <a:pPr lvl="1"/>
            <a:r>
              <a:rPr lang="en-US" dirty="0" smtClean="0"/>
              <a:t>Three mayoral candidates.</a:t>
            </a:r>
          </a:p>
          <a:p>
            <a:pPr lvl="1"/>
            <a:r>
              <a:rPr lang="en-US" dirty="0"/>
              <a:t>S</a:t>
            </a:r>
            <a:r>
              <a:rPr lang="en-US" dirty="0" smtClean="0"/>
              <a:t>even city council candidates.</a:t>
            </a:r>
          </a:p>
          <a:p>
            <a:r>
              <a:rPr lang="en-US" b="1" dirty="0" smtClean="0"/>
              <a:t>Tucson</a:t>
            </a:r>
          </a:p>
          <a:p>
            <a:pPr lvl="1"/>
            <a:r>
              <a:rPr lang="en-US" dirty="0" smtClean="0"/>
              <a:t>2007 -  $66,883		</a:t>
            </a:r>
          </a:p>
          <a:p>
            <a:pPr lvl="1"/>
            <a:r>
              <a:rPr lang="en-US" dirty="0" smtClean="0"/>
              <a:t>2009 - $271,531</a:t>
            </a:r>
          </a:p>
          <a:p>
            <a:pPr lvl="1"/>
            <a:r>
              <a:rPr lang="en-US" dirty="0"/>
              <a:t>2</a:t>
            </a:r>
            <a:r>
              <a:rPr lang="en-US" dirty="0" smtClean="0"/>
              <a:t>011 - $316,475</a:t>
            </a:r>
          </a:p>
          <a:p>
            <a:pPr lvl="1"/>
            <a:r>
              <a:rPr lang="en-US" dirty="0" smtClean="0"/>
              <a:t>2013 - $170,420</a:t>
            </a:r>
          </a:p>
        </p:txBody>
      </p:sp>
      <p:pic>
        <p:nvPicPr>
          <p:cNvPr id="4" name="Picture 3"/>
          <p:cNvPicPr/>
          <p:nvPr/>
        </p:nvPicPr>
        <p:blipFill>
          <a:blip r:embed="rId3" cstate="email">
            <a:extLst>
              <a:ext uri="{28A0092B-C50C-407E-A947-70E740481C1C}">
                <a14:useLocalDpi xmlns:a14="http://schemas.microsoft.com/office/drawing/2010/main" val="0"/>
              </a:ext>
            </a:extLst>
          </a:blip>
          <a:stretch>
            <a:fillRect/>
          </a:stretch>
        </p:blipFill>
        <p:spPr>
          <a:xfrm>
            <a:off x="6655297" y="281313"/>
            <a:ext cx="2224867" cy="1615538"/>
          </a:xfrm>
          <a:prstGeom prst="rect">
            <a:avLst/>
          </a:prstGeom>
          <a:ln w="57150" cmpd="sng">
            <a:solidFill>
              <a:schemeClr val="bg1"/>
            </a:solidFill>
          </a:ln>
        </p:spPr>
      </p:pic>
    </p:spTree>
    <p:extLst>
      <p:ext uri="{BB962C8B-B14F-4D97-AF65-F5344CB8AC3E}">
        <p14:creationId xmlns:p14="http://schemas.microsoft.com/office/powerpoint/2010/main" val="1553129555"/>
      </p:ext>
    </p:extLst>
  </p:cSld>
  <p:clrMapOvr>
    <a:masterClrMapping/>
  </p:clrMapOvr>
  <p:timing>
    <p:tnLst>
      <p:par>
        <p:cTn id="1" dur="indefinite" restart="never" nodeType="tmRoot"/>
      </p:par>
    </p:tnLst>
  </p:timing>
</p:sld>
</file>

<file path=ppt/theme/theme1.xml><?xml version="1.0" encoding="utf-8"?>
<a:theme xmlns:a="http://schemas.openxmlformats.org/drawingml/2006/main" name="Plaza">
  <a:themeElements>
    <a:clrScheme name="Pixel">
      <a:dk1>
        <a:srgbClr val="103154"/>
      </a:dk1>
      <a:lt1>
        <a:srgbClr val="FFFFFF"/>
      </a:lt1>
      <a:dk2>
        <a:srgbClr val="00BFC3"/>
      </a:dk2>
      <a:lt2>
        <a:srgbClr val="0096FF"/>
      </a:lt2>
      <a:accent1>
        <a:srgbClr val="FF7F01"/>
      </a:accent1>
      <a:accent2>
        <a:srgbClr val="F1B015"/>
      </a:accent2>
      <a:accent3>
        <a:srgbClr val="FBEC85"/>
      </a:accent3>
      <a:accent4>
        <a:srgbClr val="D2C2F1"/>
      </a:accent4>
      <a:accent5>
        <a:srgbClr val="DA5AF4"/>
      </a:accent5>
      <a:accent6>
        <a:srgbClr val="9D09D1"/>
      </a:accent6>
      <a:hlink>
        <a:srgbClr val="1286C9"/>
      </a:hlink>
      <a:folHlink>
        <a:srgbClr val="A8C2E7"/>
      </a:folHlink>
    </a:clrScheme>
    <a:fontScheme name="Plaza">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3056</TotalTime>
  <Words>1806</Words>
  <Application>Microsoft Office PowerPoint</Application>
  <PresentationFormat>On-screen Show (4:3)</PresentationFormat>
  <Paragraphs>272</Paragraphs>
  <Slides>20</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Calibri</vt:lpstr>
      <vt:lpstr>Calibri Light</vt:lpstr>
      <vt:lpstr>Century Gothic</vt:lpstr>
      <vt:lpstr>Symbol</vt:lpstr>
      <vt:lpstr>Times New Roman</vt:lpstr>
      <vt:lpstr>Wingdings</vt:lpstr>
      <vt:lpstr>Wingdings 2</vt:lpstr>
      <vt:lpstr>Plaza</vt:lpstr>
      <vt:lpstr>PowerPoint Presentation</vt:lpstr>
      <vt:lpstr>What is Public Campaign Finance?</vt:lpstr>
      <vt:lpstr>Why Support Public Financing?</vt:lpstr>
      <vt:lpstr>The Changing Election Environment</vt:lpstr>
      <vt:lpstr>Types of Public Finance</vt:lpstr>
      <vt:lpstr>Recommended  Best Practices</vt:lpstr>
      <vt:lpstr>Qualifying Contributions</vt:lpstr>
      <vt:lpstr>Candidate Expenditure Cap</vt:lpstr>
      <vt:lpstr>   Cap on Individual Campaign Contributions</vt:lpstr>
      <vt:lpstr>   Matching of Individual Campaign Contributions</vt:lpstr>
      <vt:lpstr>Fair Election Fund</vt:lpstr>
      <vt:lpstr>Administration of Public Finance with Effective Disclosure/Monitoring System</vt:lpstr>
      <vt:lpstr>Candidate Scenario:  Mayor</vt:lpstr>
      <vt:lpstr>Candidate Scenario: City Council</vt:lpstr>
      <vt:lpstr>Program Participation Scenarios</vt:lpstr>
      <vt:lpstr>Council Decision Points for Public Financing</vt:lpstr>
      <vt:lpstr>Community Partners</vt:lpstr>
      <vt:lpstr>PowerPoint Presentation</vt:lpstr>
      <vt:lpstr>City Clerk Administration in Other Cities</vt:lpstr>
      <vt:lpstr>Expenditures from Funds</vt:lpstr>
    </vt:vector>
  </TitlesOfParts>
  <Company>Civitas Public Affairs LLC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Mexico</dc:title>
  <dc:creator>Joanne Schwartz</dc:creator>
  <cp:lastModifiedBy>Heather Ferguson</cp:lastModifiedBy>
  <cp:revision>198</cp:revision>
  <cp:lastPrinted>2015-05-27T19:54:45Z</cp:lastPrinted>
  <dcterms:created xsi:type="dcterms:W3CDTF">2015-06-01T14:39:23Z</dcterms:created>
  <dcterms:modified xsi:type="dcterms:W3CDTF">2015-07-09T15:00:11Z</dcterms:modified>
</cp:coreProperties>
</file>